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63" r:id="rId9"/>
    <p:sldId id="295" r:id="rId10"/>
    <p:sldId id="270" r:id="rId11"/>
    <p:sldId id="271" r:id="rId12"/>
    <p:sldId id="272" r:id="rId13"/>
    <p:sldId id="274" r:id="rId14"/>
    <p:sldId id="277" r:id="rId15"/>
    <p:sldId id="275" r:id="rId16"/>
    <p:sldId id="280" r:id="rId17"/>
    <p:sldId id="279" r:id="rId18"/>
    <p:sldId id="281" r:id="rId19"/>
    <p:sldId id="286" r:id="rId20"/>
    <p:sldId id="283" r:id="rId21"/>
    <p:sldId id="285" r:id="rId22"/>
    <p:sldId id="282" r:id="rId23"/>
    <p:sldId id="298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</p:sldIdLst>
  <p:sldSz cx="12187238" cy="6859588"/>
  <p:notesSz cx="6797675" cy="9874250"/>
  <p:embeddedFontLst>
    <p:embeddedFont>
      <p:font typeface="맑은 고딕" panose="020B0503020000020004" pitchFamily="50" charset="-127"/>
      <p:regular r:id="rId44"/>
      <p:bold r:id="rId45"/>
    </p:embeddedFont>
    <p:embeddedFont>
      <p:font typeface="ＭＳ Ｐゴシック" panose="020B0600070205080204" pitchFamily="34" charset="-128"/>
      <p:regular r:id="rId46"/>
    </p:embeddedFont>
    <p:embeddedFont>
      <p:font typeface="Noto Sans" panose="020B0600000101010101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marL="0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59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19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478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638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797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4957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116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3276" algn="l" defTabSz="1088319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9" autoAdjust="0"/>
    <p:restoredTop sz="88128" autoAdjust="0"/>
  </p:normalViewPr>
  <p:slideViewPr>
    <p:cSldViewPr snapToObjects="1">
      <p:cViewPr varScale="1">
        <p:scale>
          <a:sx n="67" d="100"/>
          <a:sy n="67" d="100"/>
        </p:scale>
        <p:origin x="102" y="240"/>
      </p:cViewPr>
      <p:guideLst>
        <p:guide orient="horz" pos="2161"/>
        <p:guide pos="3839"/>
      </p:guideLst>
    </p:cSldViewPr>
  </p:slideViewPr>
  <p:outlineViewPr>
    <p:cViewPr>
      <p:scale>
        <a:sx n="33" d="100"/>
        <a:sy n="33" d="100"/>
      </p:scale>
      <p:origin x="0" y="4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6084"/>
    </p:cViewPr>
  </p:sorterViewPr>
  <p:notesViewPr>
    <p:cSldViewPr snapToObjects="1">
      <p:cViewPr varScale="1">
        <p:scale>
          <a:sx n="85" d="100"/>
          <a:sy n="85" d="100"/>
        </p:scale>
        <p:origin x="-2898" y="-78"/>
      </p:cViewPr>
      <p:guideLst>
        <p:guide orient="horz" pos="2880"/>
        <p:guide pos="2160"/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C368D-F98E-41E6-B853-F2C581EBB124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609F-4486-4D15-88F7-D1692F8F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88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8197D-52CE-4B87-A9F1-8011F8445118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1363"/>
            <a:ext cx="65754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17DB0-F57A-48C8-A552-D6733B527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7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59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19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478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638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797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4957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116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3276" algn="l" defTabSz="108831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17DB0-F57A-48C8-A552-D6733B5276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9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17DB0-F57A-48C8-A552-D6733B5276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8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17DB0-F57A-48C8-A552-D6733B5276C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17DB0-F57A-48C8-A552-D6733B5276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7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043" y="2130919"/>
            <a:ext cx="10359152" cy="14703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086" y="3887100"/>
            <a:ext cx="8531067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92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5747" y="274702"/>
            <a:ext cx="2742129" cy="625215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362" y="274702"/>
            <a:ext cx="8023265" cy="625215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4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708" y="4407921"/>
            <a:ext cx="10359152" cy="1362390"/>
          </a:xfrm>
        </p:spPr>
        <p:txBody>
          <a:bodyPr anchor="t">
            <a:noAutofit/>
          </a:bodyPr>
          <a:lstStyle>
            <a:lvl1pPr algn="l">
              <a:defRPr sz="64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708" y="2907387"/>
            <a:ext cx="10359152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31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47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663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079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495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1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32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6530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62" y="1600571"/>
            <a:ext cx="5382697" cy="4926284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179" y="1600571"/>
            <a:ext cx="5382697" cy="4926284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62" y="1535469"/>
            <a:ext cx="5384813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59" indent="0">
              <a:buNone/>
              <a:defRPr sz="2400" b="1"/>
            </a:lvl2pPr>
            <a:lvl3pPr marL="1088319" indent="0">
              <a:buNone/>
              <a:defRPr sz="2100" b="1"/>
            </a:lvl3pPr>
            <a:lvl4pPr marL="1632478" indent="0">
              <a:buNone/>
              <a:defRPr sz="1900" b="1"/>
            </a:lvl4pPr>
            <a:lvl5pPr marL="2176638" indent="0">
              <a:buNone/>
              <a:defRPr sz="1900" b="1"/>
            </a:lvl5pPr>
            <a:lvl6pPr marL="2720797" indent="0">
              <a:buNone/>
              <a:defRPr sz="1900" b="1"/>
            </a:lvl6pPr>
            <a:lvl7pPr marL="3264957" indent="0">
              <a:buNone/>
              <a:defRPr sz="1900" b="1"/>
            </a:lvl7pPr>
            <a:lvl8pPr marL="3809116" indent="0">
              <a:buNone/>
              <a:defRPr sz="1900" b="1"/>
            </a:lvl8pPr>
            <a:lvl9pPr marL="4353276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362" y="2175378"/>
            <a:ext cx="5384813" cy="435147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0949" y="1535469"/>
            <a:ext cx="5386928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59" indent="0">
              <a:buNone/>
              <a:defRPr sz="2400" b="1"/>
            </a:lvl2pPr>
            <a:lvl3pPr marL="1088319" indent="0">
              <a:buNone/>
              <a:defRPr sz="2100" b="1"/>
            </a:lvl3pPr>
            <a:lvl4pPr marL="1632478" indent="0">
              <a:buNone/>
              <a:defRPr sz="1900" b="1"/>
            </a:lvl4pPr>
            <a:lvl5pPr marL="2176638" indent="0">
              <a:buNone/>
              <a:defRPr sz="1900" b="1"/>
            </a:lvl5pPr>
            <a:lvl6pPr marL="2720797" indent="0">
              <a:buNone/>
              <a:defRPr sz="1900" b="1"/>
            </a:lvl6pPr>
            <a:lvl7pPr marL="3264957" indent="0">
              <a:buNone/>
              <a:defRPr sz="1900" b="1"/>
            </a:lvl7pPr>
            <a:lvl8pPr marL="3809116" indent="0">
              <a:buNone/>
              <a:defRPr sz="1900" b="1"/>
            </a:lvl8pPr>
            <a:lvl9pPr marL="4353276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0949" y="2175378"/>
            <a:ext cx="5386928" cy="435147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70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1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6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363" y="273113"/>
            <a:ext cx="4009517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4871" y="273113"/>
            <a:ext cx="6813005" cy="6181717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363" y="1435433"/>
            <a:ext cx="4009517" cy="4954428"/>
          </a:xfrm>
        </p:spPr>
        <p:txBody>
          <a:bodyPr/>
          <a:lstStyle>
            <a:lvl1pPr marL="0" indent="0">
              <a:buNone/>
              <a:defRPr sz="1700"/>
            </a:lvl1pPr>
            <a:lvl2pPr marL="544159" indent="0">
              <a:buNone/>
              <a:defRPr sz="1400"/>
            </a:lvl2pPr>
            <a:lvl3pPr marL="1088319" indent="0">
              <a:buNone/>
              <a:defRPr sz="1200"/>
            </a:lvl3pPr>
            <a:lvl4pPr marL="1632478" indent="0">
              <a:buNone/>
              <a:defRPr sz="1100"/>
            </a:lvl4pPr>
            <a:lvl5pPr marL="2176638" indent="0">
              <a:buNone/>
              <a:defRPr sz="1100"/>
            </a:lvl5pPr>
            <a:lvl6pPr marL="2720797" indent="0">
              <a:buNone/>
              <a:defRPr sz="1100"/>
            </a:lvl6pPr>
            <a:lvl7pPr marL="3264957" indent="0">
              <a:buNone/>
              <a:defRPr sz="1100"/>
            </a:lvl7pPr>
            <a:lvl8pPr marL="3809116" indent="0">
              <a:buNone/>
              <a:defRPr sz="1100"/>
            </a:lvl8pPr>
            <a:lvl9pPr marL="4353276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440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784" y="4801712"/>
            <a:ext cx="7312343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8784" y="612917"/>
            <a:ext cx="7312343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159" indent="0">
              <a:buNone/>
              <a:defRPr sz="3300"/>
            </a:lvl2pPr>
            <a:lvl3pPr marL="1088319" indent="0">
              <a:buNone/>
              <a:defRPr sz="2900"/>
            </a:lvl3pPr>
            <a:lvl4pPr marL="1632478" indent="0">
              <a:buNone/>
              <a:defRPr sz="2400"/>
            </a:lvl4pPr>
            <a:lvl5pPr marL="2176638" indent="0">
              <a:buNone/>
              <a:defRPr sz="2400"/>
            </a:lvl5pPr>
            <a:lvl6pPr marL="2720797" indent="0">
              <a:buNone/>
              <a:defRPr sz="2400"/>
            </a:lvl6pPr>
            <a:lvl7pPr marL="3264957" indent="0">
              <a:buNone/>
              <a:defRPr sz="2400"/>
            </a:lvl7pPr>
            <a:lvl8pPr marL="3809116" indent="0">
              <a:buNone/>
              <a:defRPr sz="2400"/>
            </a:lvl8pPr>
            <a:lvl9pPr marL="4353276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8784" y="5368581"/>
            <a:ext cx="7312343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159" indent="0">
              <a:buNone/>
              <a:defRPr sz="1400"/>
            </a:lvl2pPr>
            <a:lvl3pPr marL="1088319" indent="0">
              <a:buNone/>
              <a:defRPr sz="1200"/>
            </a:lvl3pPr>
            <a:lvl4pPr marL="1632478" indent="0">
              <a:buNone/>
              <a:defRPr sz="1100"/>
            </a:lvl4pPr>
            <a:lvl5pPr marL="2176638" indent="0">
              <a:buNone/>
              <a:defRPr sz="1100"/>
            </a:lvl5pPr>
            <a:lvl6pPr marL="2720797" indent="0">
              <a:buNone/>
              <a:defRPr sz="1100"/>
            </a:lvl6pPr>
            <a:lvl7pPr marL="3264957" indent="0">
              <a:buNone/>
              <a:defRPr sz="1100"/>
            </a:lvl7pPr>
            <a:lvl8pPr marL="3809116" indent="0">
              <a:buNone/>
              <a:defRPr sz="1100"/>
            </a:lvl8pPr>
            <a:lvl9pPr marL="4353276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4441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62" y="274701"/>
            <a:ext cx="10968514" cy="1143265"/>
          </a:xfrm>
          <a:prstGeom prst="rect">
            <a:avLst/>
          </a:prstGeom>
        </p:spPr>
        <p:txBody>
          <a:bodyPr vert="horz" lIns="108832" tIns="54416" rIns="108832" bIns="54416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62" y="1600571"/>
            <a:ext cx="10968514" cy="4926284"/>
          </a:xfrm>
          <a:prstGeom prst="rect">
            <a:avLst/>
          </a:prstGeom>
        </p:spPr>
        <p:txBody>
          <a:bodyPr vert="horz" lIns="108832" tIns="54416" rIns="108832" bIns="544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0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1088319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20" indent="-408120" algn="l" defTabSz="1088319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259" indent="-340100" algn="l" defTabSz="1088319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399" indent="-272080" algn="l" defTabSz="1088319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558" indent="-272080" algn="l" defTabSz="1088319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717" indent="-272080" algn="l" defTabSz="1088319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877" indent="-272080" algn="l" defTabSz="108831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036" indent="-272080" algn="l" defTabSz="108831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196" indent="-272080" algn="l" defTabSz="108831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355" indent="-272080" algn="l" defTabSz="108831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59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19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78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38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97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957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16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276" algn="l" defTabSz="1088319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dhSqmO2Dy0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D9DE0HjMM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UxZDJ1HiP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무엇인가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성 재 경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 </a:t>
            </a:r>
            <a:r>
              <a:rPr lang="en-US" altLang="ko-KR" sz="2800" dirty="0" smtClean="0"/>
              <a:t>(1957</a:t>
            </a:r>
            <a:r>
              <a:rPr lang="ko-KR" altLang="en-US" sz="2800" smtClean="0"/>
              <a:t>년에 나왔음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197075" y="2155344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97075" y="3480511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9403" y="3480672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y</a:t>
            </a:r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6"/>
            <a:endCxn id="6" idx="2"/>
          </p:cNvCxnSpPr>
          <p:nvPr/>
        </p:nvCxnSpPr>
        <p:spPr>
          <a:xfrm>
            <a:off x="2061171" y="2587392"/>
            <a:ext cx="2088232" cy="132532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6"/>
            <a:endCxn id="6" idx="2"/>
          </p:cNvCxnSpPr>
          <p:nvPr/>
        </p:nvCxnSpPr>
        <p:spPr>
          <a:xfrm>
            <a:off x="2061171" y="3912559"/>
            <a:ext cx="2088232" cy="16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197075" y="4797946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6" idx="6"/>
            <a:endCxn id="6" idx="2"/>
          </p:cNvCxnSpPr>
          <p:nvPr/>
        </p:nvCxnSpPr>
        <p:spPr>
          <a:xfrm flipV="1">
            <a:off x="2061171" y="3912720"/>
            <a:ext cx="2088232" cy="131727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81251" y="2685433"/>
            <a:ext cx="4972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 smtClean="0"/>
              <a:t>0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70708" y="3499401"/>
            <a:ext cx="4972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 smtClean="0"/>
              <a:t>1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770104" y="4170004"/>
            <a:ext cx="4972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/>
              <a:t>2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37435" y="2541417"/>
            <a:ext cx="5407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y</a:t>
            </a:r>
            <a:r>
              <a:rPr lang="en-US" altLang="ko-KR" sz="1400" dirty="0" smtClean="0"/>
              <a:t>0</a:t>
            </a:r>
            <a:r>
              <a:rPr lang="en-US" altLang="ko-KR" sz="2800" dirty="0" smtClean="0"/>
              <a:t> = act( x</a:t>
            </a:r>
            <a:r>
              <a:rPr lang="en-US" altLang="ko-KR" sz="1400" dirty="0" smtClean="0"/>
              <a:t>0</a:t>
            </a:r>
            <a:r>
              <a:rPr lang="en-US" altLang="ko-KR" sz="2800" dirty="0" smtClean="0"/>
              <a:t>*w</a:t>
            </a:r>
            <a:r>
              <a:rPr lang="en-US" altLang="ko-KR" sz="1400" dirty="0" smtClean="0"/>
              <a:t>0</a:t>
            </a:r>
            <a:r>
              <a:rPr lang="en-US" altLang="ko-KR" sz="2800" dirty="0" smtClean="0"/>
              <a:t> + x</a:t>
            </a:r>
            <a:r>
              <a:rPr lang="en-US" altLang="ko-KR" sz="1400" dirty="0" smtClean="0"/>
              <a:t>1</a:t>
            </a:r>
            <a:r>
              <a:rPr lang="en-US" altLang="ko-KR" sz="2800" dirty="0" smtClean="0"/>
              <a:t>*w</a:t>
            </a:r>
            <a:r>
              <a:rPr lang="en-US" altLang="ko-KR" sz="1400" dirty="0" smtClean="0"/>
              <a:t>1</a:t>
            </a:r>
            <a:r>
              <a:rPr lang="en-US" altLang="ko-KR" sz="2800" dirty="0" smtClean="0"/>
              <a:t> + x</a:t>
            </a:r>
            <a:r>
              <a:rPr lang="en-US" altLang="ko-KR" sz="1400" dirty="0" smtClean="0"/>
              <a:t>2</a:t>
            </a:r>
            <a:r>
              <a:rPr lang="en-US" altLang="ko-KR" sz="2800" dirty="0" smtClean="0"/>
              <a:t>*w</a:t>
            </a:r>
            <a:r>
              <a:rPr lang="en-US" altLang="ko-KR" sz="1400" dirty="0" smtClean="0"/>
              <a:t>2 </a:t>
            </a:r>
            <a:r>
              <a:rPr lang="en-US" altLang="ko-KR" sz="2800" dirty="0" smtClean="0"/>
              <a:t>)</a:t>
            </a:r>
            <a:endParaRPr lang="ko-KR" altLang="en-US" sz="2800"/>
          </a:p>
        </p:txBody>
      </p:sp>
      <p:sp>
        <p:nvSpPr>
          <p:cNvPr id="29" name="굽은 화살표 28"/>
          <p:cNvSpPr/>
          <p:nvPr/>
        </p:nvSpPr>
        <p:spPr>
          <a:xfrm>
            <a:off x="5442310" y="2025284"/>
            <a:ext cx="648072" cy="540414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26000" y="1821518"/>
            <a:ext cx="44422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활성 함수</a:t>
            </a:r>
            <a:r>
              <a:rPr lang="en-US" altLang="ko-KR" dirty="0" smtClean="0"/>
              <a:t>.</a:t>
            </a:r>
            <a:r>
              <a:rPr lang="ko-KR" altLang="en-US" smtClean="0"/>
              <a:t> 결과값 정규화를 위해 사용</a:t>
            </a:r>
            <a:endParaRPr lang="en-US" altLang="ko-KR" dirty="0" smtClean="0"/>
          </a:p>
          <a:p>
            <a:r>
              <a:rPr lang="en-US" altLang="ko-KR" sz="1200" dirty="0" smtClean="0"/>
              <a:t>(ex : 0</a:t>
            </a:r>
            <a:r>
              <a:rPr lang="ko-KR" altLang="en-US" sz="1200" smtClean="0"/>
              <a:t>보다 크면 </a:t>
            </a:r>
            <a:r>
              <a:rPr lang="en-US" altLang="ko-KR" sz="1200" dirty="0" smtClean="0"/>
              <a:t>1</a:t>
            </a:r>
            <a:r>
              <a:rPr lang="ko-KR" altLang="en-US" sz="1200" smtClean="0"/>
              <a:t>로 간주하고 </a:t>
            </a:r>
            <a:r>
              <a:rPr lang="en-US" altLang="ko-KR" sz="1200" dirty="0" smtClean="0"/>
              <a:t>0</a:t>
            </a:r>
            <a:r>
              <a:rPr lang="ko-KR" altLang="en-US" sz="1200" smtClean="0"/>
              <a:t>보다 같거나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작으면 </a:t>
            </a:r>
            <a:r>
              <a:rPr lang="en-US" altLang="ko-KR" sz="1200" dirty="0" smtClean="0"/>
              <a:t>0)</a:t>
            </a:r>
            <a:endParaRPr lang="ko-KR" altLang="en-US" dirty="0"/>
          </a:p>
        </p:txBody>
      </p:sp>
      <p:sp>
        <p:nvSpPr>
          <p:cNvPr id="21" name="굽은 화살표 20"/>
          <p:cNvSpPr/>
          <p:nvPr/>
        </p:nvSpPr>
        <p:spPr>
          <a:xfrm flipV="1">
            <a:off x="1557115" y="5806058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2407" y="5984167"/>
            <a:ext cx="12731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endParaRPr lang="ko-KR" altLang="en-US" dirty="0"/>
          </a:p>
        </p:txBody>
      </p:sp>
      <p:sp>
        <p:nvSpPr>
          <p:cNvPr id="23" name="굽은 화살표 22"/>
          <p:cNvSpPr/>
          <p:nvPr/>
        </p:nvSpPr>
        <p:spPr>
          <a:xfrm flipV="1">
            <a:off x="2933703" y="5085978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8995" y="5264087"/>
            <a:ext cx="18020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가중치</a:t>
            </a:r>
            <a:r>
              <a:rPr lang="en-US" altLang="ko-KR" sz="1200" dirty="0" smtClean="0"/>
              <a:t>(weight)</a:t>
            </a:r>
            <a:r>
              <a:rPr lang="ko-KR" altLang="en-US" smtClean="0"/>
              <a:t>들</a:t>
            </a:r>
            <a:endParaRPr lang="ko-KR" altLang="en-US" dirty="0"/>
          </a:p>
        </p:txBody>
      </p:sp>
      <p:sp>
        <p:nvSpPr>
          <p:cNvPr id="33" name="굽은 화살표 32"/>
          <p:cNvSpPr/>
          <p:nvPr/>
        </p:nvSpPr>
        <p:spPr>
          <a:xfrm flipV="1">
            <a:off x="4500327" y="4437906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55619" y="4616015"/>
            <a:ext cx="12731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출력 </a:t>
            </a:r>
            <a:r>
              <a:rPr lang="ko-KR" altLang="en-US" dirty="0" err="1" smtClean="0"/>
              <a:t>노드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17755" y="3822232"/>
            <a:ext cx="37048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en-US" altLang="ko-KR" sz="1100" dirty="0" smtClean="0"/>
              <a:t>0</a:t>
            </a:r>
            <a:r>
              <a:rPr lang="ko-KR" altLang="en-US" smtClean="0"/>
              <a:t>는 상수 문턱값으로</a:t>
            </a:r>
            <a:r>
              <a:rPr lang="en-US" altLang="ko-KR" dirty="0" smtClean="0"/>
              <a:t>, -1 </a:t>
            </a:r>
            <a:r>
              <a:rPr lang="ko-KR" altLang="en-US" smtClean="0"/>
              <a:t>고정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317755" y="4310440"/>
            <a:ext cx="3916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 smtClean="0"/>
              <a:t>0~2</a:t>
            </a:r>
            <a:r>
              <a:rPr lang="ko-KR" altLang="en-US" smtClean="0"/>
              <a:t>는 </a:t>
            </a:r>
            <a:r>
              <a:rPr lang="en-US" altLang="ko-KR" dirty="0" smtClean="0"/>
              <a:t>-0.5 ~ 0.5</a:t>
            </a:r>
            <a:r>
              <a:rPr lang="ko-KR" altLang="en-US" smtClean="0"/>
              <a:t>로 랜덤 초기화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949603" y="5229994"/>
            <a:ext cx="6203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입력값에</a:t>
            </a:r>
            <a:r>
              <a:rPr lang="ko-KR" altLang="en-US" sz="2800" b="1" dirty="0" smtClean="0"/>
              <a:t> 대해 적절한 </a:t>
            </a:r>
            <a:r>
              <a:rPr lang="ko-KR" altLang="en-US" sz="2800" b="1" dirty="0" err="1" smtClean="0"/>
              <a:t>출력값을</a:t>
            </a:r>
            <a:r>
              <a:rPr lang="ko-KR" altLang="en-US" sz="2800" b="1" dirty="0" smtClean="0"/>
              <a:t> 내도록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w</a:t>
            </a:r>
            <a:r>
              <a:rPr lang="ko-KR" altLang="en-US" sz="2800" b="1" smtClean="0"/>
              <a:t>값들을 조정해보자  </a:t>
            </a:r>
            <a:r>
              <a:rPr lang="en-US" altLang="ko-KR" sz="2800" b="1" dirty="0" smtClean="0"/>
              <a:t>=  </a:t>
            </a:r>
            <a:r>
              <a:rPr lang="ko-KR" altLang="en-US" sz="2800" b="1" smtClean="0"/>
              <a:t>신경망 학습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29723" y="3069754"/>
            <a:ext cx="35285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smtClean="0"/>
              <a:t>와 </a:t>
            </a:r>
            <a:r>
              <a:rPr lang="en-US" altLang="ko-KR" sz="1100" dirty="0" smtClean="0"/>
              <a:t>w </a:t>
            </a:r>
            <a:r>
              <a:rPr lang="ko-KR" altLang="en-US" sz="1100" smtClean="0"/>
              <a:t>벡터 내적입니다</a:t>
            </a:r>
            <a:r>
              <a:rPr lang="en-US" altLang="ko-KR" sz="1100" dirty="0" smtClean="0"/>
              <a:t>. </a:t>
            </a:r>
            <a:r>
              <a:rPr lang="ko-KR" altLang="en-US" sz="1100" smtClean="0"/>
              <a:t>참 쉽죠</a:t>
            </a:r>
            <a:r>
              <a:rPr lang="en-US" altLang="ko-KR" sz="1100" dirty="0" smtClean="0"/>
              <a:t>?</a:t>
            </a:r>
          </a:p>
          <a:p>
            <a:r>
              <a:rPr lang="ko-KR" altLang="en-US" sz="1100" dirty="0" smtClean="0"/>
              <a:t>최근의 심층 신경망도</a:t>
            </a:r>
            <a:r>
              <a:rPr lang="en-US" altLang="ko-KR" sz="1100" dirty="0" smtClean="0"/>
              <a:t> </a:t>
            </a:r>
            <a:r>
              <a:rPr lang="ko-KR" altLang="en-US" sz="1100" smtClean="0"/>
              <a:t>대부분의 연산은 벡터 내적입니다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4072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  <p:bldP spid="21" grpId="0" animBg="1"/>
      <p:bldP spid="22" grpId="0"/>
      <p:bldP spid="23" grpId="0" animBg="1"/>
      <p:bldP spid="32" grpId="0"/>
      <p:bldP spid="33" grpId="0" animBg="1"/>
      <p:bldP spid="34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이것이 단층 </a:t>
            </a:r>
            <a:r>
              <a:rPr lang="ko-KR" altLang="en-US" b="1" dirty="0" err="1" smtClean="0"/>
              <a:t>퍼셉트론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3059" y="1921789"/>
            <a:ext cx="3600400" cy="3308205"/>
            <a:chOff x="1125067" y="2155344"/>
            <a:chExt cx="3816424" cy="3506698"/>
          </a:xfrm>
        </p:grpSpPr>
        <p:sp>
          <p:nvSpPr>
            <p:cNvPr id="5" name="타원 4"/>
            <p:cNvSpPr/>
            <p:nvPr/>
          </p:nvSpPr>
          <p:spPr>
            <a:xfrm>
              <a:off x="1125067" y="2155344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x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0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1125067" y="3480511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x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1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4077395" y="3480672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y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0</a:t>
              </a:r>
              <a:endParaRPr lang="ko-KR" altLang="en-US" sz="105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5" idx="6"/>
              <a:endCxn id="7" idx="2"/>
            </p:cNvCxnSpPr>
            <p:nvPr/>
          </p:nvCxnSpPr>
          <p:spPr>
            <a:xfrm>
              <a:off x="1989163" y="2587392"/>
              <a:ext cx="2088232" cy="132532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6" idx="6"/>
              <a:endCxn id="7" idx="2"/>
            </p:cNvCxnSpPr>
            <p:nvPr/>
          </p:nvCxnSpPr>
          <p:spPr>
            <a:xfrm>
              <a:off x="1989163" y="3912559"/>
              <a:ext cx="2088232" cy="16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125067" y="4797946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x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2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10" idx="6"/>
              <a:endCxn id="7" idx="2"/>
            </p:cNvCxnSpPr>
            <p:nvPr/>
          </p:nvCxnSpPr>
          <p:spPr>
            <a:xfrm flipV="1">
              <a:off x="1989163" y="3912720"/>
              <a:ext cx="2088232" cy="131727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709243" y="2685433"/>
              <a:ext cx="630356" cy="51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w</a:t>
              </a:r>
              <a:r>
                <a:rPr lang="en-US" altLang="ko-KR" sz="1050" dirty="0" smtClean="0"/>
                <a:t>0</a:t>
              </a:r>
              <a:endParaRPr lang="ko-KR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98700" y="3499400"/>
              <a:ext cx="630356" cy="51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w</a:t>
              </a:r>
              <a:r>
                <a:rPr lang="en-US" altLang="ko-KR" sz="1050" dirty="0" smtClean="0"/>
                <a:t>1</a:t>
              </a:r>
              <a:endParaRPr lang="ko-KR" altLang="en-US" sz="2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8097" y="4170004"/>
              <a:ext cx="630356" cy="51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w</a:t>
              </a:r>
              <a:r>
                <a:rPr lang="en-US" altLang="ko-KR" sz="1050" dirty="0"/>
                <a:t>2</a:t>
              </a:r>
              <a:endParaRPr lang="ko-KR" altLang="en-US" sz="2000"/>
            </a:p>
          </p:txBody>
        </p:sp>
      </p:grpSp>
      <p:pic>
        <p:nvPicPr>
          <p:cNvPr id="10242" name="Picture 2" descr="https://upload.wikimedia.org/wikipedia/commons/thumb/8/8a/Perceptron_example.svg/1280px-Perceptron_example.svg.png?14592100632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99" y="134156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69083" y="5822608"/>
            <a:ext cx="9860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수학적으로는 </a:t>
            </a:r>
            <a:r>
              <a:rPr lang="en-US" altLang="ko-KR" sz="2000" dirty="0" smtClean="0"/>
              <a:t>n </a:t>
            </a:r>
            <a:r>
              <a:rPr lang="ko-KR" altLang="en-US" sz="2000" smtClean="0"/>
              <a:t>차원 선형 분리 함수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hyperplane</a:t>
            </a:r>
            <a:r>
              <a:rPr lang="en-US" altLang="ko-KR" sz="2000" dirty="0" smtClean="0"/>
              <a:t>)</a:t>
            </a:r>
            <a:r>
              <a:rPr lang="ko-KR" altLang="en-US" sz="2000" smtClean="0"/>
              <a:t>의 계수를 찾아내는 과정임</a:t>
            </a:r>
            <a:endParaRPr lang="ko-KR" altLang="en-US" sz="2000"/>
          </a:p>
        </p:txBody>
      </p:sp>
      <p:sp>
        <p:nvSpPr>
          <p:cNvPr id="17" name="직사각형 16"/>
          <p:cNvSpPr/>
          <p:nvPr/>
        </p:nvSpPr>
        <p:spPr>
          <a:xfrm>
            <a:off x="1269083" y="6233125"/>
            <a:ext cx="3556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https://en.wikipedia.org/wiki/Perceptron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62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en-US" altLang="ko-KR" dirty="0" smtClean="0"/>
              <a:t> </a:t>
            </a:r>
            <a:r>
              <a:rPr lang="ko-KR" altLang="en-US" smtClean="0"/>
              <a:t>문제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1450" y="2930030"/>
            <a:ext cx="7272809" cy="15798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800" dirty="0" smtClean="0"/>
              <a:t>어리석은 중생들아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ko-KR" altLang="en-US" sz="2800" dirty="0" smtClean="0"/>
              <a:t>신경망으론 </a:t>
            </a:r>
            <a:r>
              <a:rPr lang="en-US" altLang="ko-KR" sz="2800" dirty="0" smtClean="0"/>
              <a:t>XOR</a:t>
            </a:r>
            <a:r>
              <a:rPr lang="ko-KR" altLang="en-US" sz="2800" smtClean="0"/>
              <a:t> 학습이 안됨요 </a:t>
            </a:r>
            <a:r>
              <a:rPr lang="en-US" altLang="ko-KR" sz="1600" dirty="0" smtClean="0"/>
              <a:t>: </a:t>
            </a:r>
            <a:r>
              <a:rPr lang="ko-KR" altLang="en-US" sz="1600" smtClean="0"/>
              <a:t>수학적으로 증명하심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ko-KR" altLang="en-US" sz="2800" dirty="0" smtClean="0"/>
              <a:t>문제 많으니 연구 그만하라</a:t>
            </a:r>
            <a:endParaRPr lang="ko-KR" altLang="en-US" sz="2800" dirty="0"/>
          </a:p>
        </p:txBody>
      </p:sp>
      <p:pic>
        <p:nvPicPr>
          <p:cNvPr id="11266" name="Picture 2" descr="http://videoaccent.com/image/covers/image/cache/data/p/1062000000/1062232968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7" y="1417966"/>
            <a:ext cx="3380737" cy="45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snapfon.com/blog/wp-content/uploads/2016/01/marvin-minsky-RIP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58" y="1417967"/>
            <a:ext cx="2913939" cy="15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ecee.colorado.edu/~ecen4831/lectures/xor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60" y="4509914"/>
            <a:ext cx="4824536" cy="16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6658" y="5978194"/>
            <a:ext cx="25166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Perceptrons</a:t>
            </a:r>
            <a:r>
              <a:rPr lang="en-US" altLang="ko-KR" sz="2000" dirty="0" smtClean="0"/>
              <a:t> </a:t>
            </a:r>
            <a:r>
              <a:rPr lang="en-US" altLang="ko-KR" sz="1600" dirty="0" smtClean="0"/>
              <a:t>(1969)</a:t>
            </a:r>
            <a:endParaRPr lang="ko-KR" alt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7639405" y="1910075"/>
            <a:ext cx="421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심볼릭</a:t>
            </a:r>
            <a:r>
              <a:rPr lang="en-US" altLang="ko-KR" sz="2000" dirty="0" smtClean="0"/>
              <a:t> AI</a:t>
            </a:r>
            <a:r>
              <a:rPr lang="ko-KR" altLang="en-US" sz="2000" smtClean="0"/>
              <a:t>의 거두였던 고 </a:t>
            </a:r>
            <a:r>
              <a:rPr lang="en-US" altLang="ko-KR" sz="2000" dirty="0" smtClean="0"/>
              <a:t>Minsky</a:t>
            </a:r>
            <a:r>
              <a:rPr lang="ko-KR" altLang="en-US" sz="2000" smtClean="0"/>
              <a:t>옹은</a:t>
            </a:r>
            <a:endParaRPr lang="en-US" altLang="ko-KR" sz="2000" dirty="0" smtClean="0"/>
          </a:p>
          <a:p>
            <a:r>
              <a:rPr lang="ko-KR" altLang="en-US" sz="2000" dirty="0" smtClean="0"/>
              <a:t>사술에 현혹되는 제자들을</a:t>
            </a:r>
            <a:endParaRPr lang="en-US" altLang="ko-KR" sz="2000" dirty="0" smtClean="0"/>
          </a:p>
          <a:p>
            <a:r>
              <a:rPr lang="ko-KR" altLang="en-US" sz="2000" dirty="0" smtClean="0"/>
              <a:t>두고 볼 수가 없어 논문을 썼다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7661027" y="1542263"/>
            <a:ext cx="3683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https://en.wikipedia.org/wiki/Perceptrons_(book)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01531" y="6193637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신경망은 그 뒤로 </a:t>
            </a:r>
            <a:r>
              <a:rPr lang="en-US" altLang="ko-KR" sz="2000" dirty="0" smtClean="0"/>
              <a:t>10</a:t>
            </a:r>
            <a:r>
              <a:rPr lang="ko-KR" altLang="en-US" sz="2000" smtClean="0"/>
              <a:t>년간 암흑기</a:t>
            </a:r>
            <a:endParaRPr lang="ko-KR" altLang="en-US" sz="200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487467" y="5590034"/>
            <a:ext cx="2582815" cy="559272"/>
          </a:xfrm>
          <a:prstGeom prst="rect">
            <a:avLst/>
          </a:prstGeom>
        </p:spPr>
        <p:txBody>
          <a:bodyPr vert="horz" lIns="108832" tIns="54416" rIns="108832" bIns="54416" rtlCol="0">
            <a:normAutofit fontScale="40000" lnSpcReduction="20000"/>
          </a:bodyPr>
          <a:lstStyle>
            <a:lvl1pPr marL="408120" indent="-40812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259" indent="-34010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399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558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871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87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03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19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355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2800" dirty="0" smtClean="0"/>
              <a:t>AND, OR</a:t>
            </a:r>
            <a:r>
              <a:rPr lang="ko-KR" altLang="en-US" sz="2800" smtClean="0"/>
              <a:t>와 달리</a:t>
            </a:r>
            <a:r>
              <a:rPr lang="en-US" altLang="ko-KR" sz="2800" dirty="0" smtClean="0"/>
              <a:t>,</a:t>
            </a:r>
          </a:p>
          <a:p>
            <a:pPr marL="0" indent="0">
              <a:buNone/>
            </a:pPr>
            <a:r>
              <a:rPr lang="en-US" altLang="ko-KR" sz="2800" dirty="0" smtClean="0"/>
              <a:t>XOR</a:t>
            </a:r>
            <a:r>
              <a:rPr lang="ko-KR" altLang="en-US" sz="2800" smtClean="0"/>
              <a:t>는 </a:t>
            </a:r>
            <a:r>
              <a:rPr lang="ko-KR" altLang="en-US" sz="2800"/>
              <a:t>선 하나로 </a:t>
            </a:r>
            <a:r>
              <a:rPr lang="ko-KR" altLang="en-US" sz="2800" smtClean="0"/>
              <a:t>분류할 수 없다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744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다층 신경망</a:t>
            </a:r>
            <a:r>
              <a:rPr lang="en-US" altLang="ko-KR" sz="2800" dirty="0" smtClean="0"/>
              <a:t> (MLP : Multi-Layer Perceptron) 1980~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다층 신경망을 학습시키는 새 알고리즘</a:t>
            </a:r>
            <a:r>
              <a:rPr lang="en-US" altLang="ko-KR" sz="2000" dirty="0" smtClean="0"/>
              <a:t>( </a:t>
            </a:r>
            <a:r>
              <a:rPr lang="en-US" altLang="ko-KR" sz="2000" dirty="0" err="1" smtClean="0"/>
              <a:t>Backpropagation</a:t>
            </a:r>
            <a:r>
              <a:rPr lang="en-US" altLang="ko-KR" sz="2000" dirty="0" smtClean="0"/>
              <a:t> )</a:t>
            </a:r>
            <a:r>
              <a:rPr lang="ko-KR" altLang="en-US" smtClean="0"/>
              <a:t>으로 </a:t>
            </a:r>
            <a:r>
              <a:rPr lang="en-US" altLang="ko-KR" dirty="0" smtClean="0"/>
              <a:t>XOR </a:t>
            </a:r>
            <a:r>
              <a:rPr lang="ko-KR" altLang="en-US" smtClean="0"/>
              <a:t>문제 돌파</a:t>
            </a:r>
            <a:endParaRPr lang="en-US" altLang="ko-KR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dirty="0" smtClean="0"/>
              <a:t>하지만</a:t>
            </a:r>
            <a:r>
              <a:rPr lang="en-US" altLang="ko-KR" dirty="0" smtClean="0"/>
              <a:t> </a:t>
            </a:r>
            <a:r>
              <a:rPr lang="ko-KR" altLang="en-US" smtClean="0"/>
              <a:t>노이즈에 취약</a:t>
            </a:r>
            <a:endParaRPr lang="en-US" altLang="ko-KR" dirty="0" smtClean="0"/>
          </a:p>
          <a:p>
            <a:pPr lvl="1"/>
            <a:r>
              <a:rPr lang="ko-KR" altLang="en-US" dirty="0"/>
              <a:t>층을</a:t>
            </a:r>
            <a:r>
              <a:rPr lang="en-US" altLang="ko-KR" dirty="0"/>
              <a:t> </a:t>
            </a:r>
            <a:r>
              <a:rPr lang="ko-KR" altLang="en-US"/>
              <a:t>여럿 쌓으면 학습이 잘 </a:t>
            </a:r>
            <a:r>
              <a:rPr lang="ko-KR" altLang="en-US" smtClean="0"/>
              <a:t>안됨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2000" dirty="0"/>
          </a:p>
          <a:p>
            <a:pPr lvl="1"/>
            <a:r>
              <a:rPr lang="ko-KR" altLang="en-US" b="1" dirty="0" err="1" smtClean="0"/>
              <a:t>전처리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필요 </a:t>
            </a:r>
            <a:r>
              <a:rPr lang="en-US" altLang="ko-KR" sz="2000" dirty="0" smtClean="0"/>
              <a:t>(edge detection… </a:t>
            </a:r>
            <a:r>
              <a:rPr lang="ko-KR" altLang="en-US" sz="2000" smtClean="0"/>
              <a:t>ㅜ</a:t>
            </a:r>
            <a:r>
              <a:rPr lang="en-US" altLang="ko-KR" sz="2000" dirty="0" smtClean="0"/>
              <a:t>.</a:t>
            </a:r>
            <a:r>
              <a:rPr lang="ko-KR" altLang="en-US" sz="2000" smtClean="0"/>
              <a:t>ㅜ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dirty="0" smtClean="0"/>
              <a:t>어느 이상 성능이 </a:t>
            </a:r>
            <a:r>
              <a:rPr lang="ko-KR" altLang="en-US" dirty="0" err="1" smtClean="0"/>
              <a:t>안올라가네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역시 안돼</a:t>
            </a:r>
            <a:r>
              <a:rPr lang="en-US" altLang="ko-KR" dirty="0" smtClean="0"/>
              <a:t>…</a:t>
            </a:r>
          </a:p>
        </p:txBody>
      </p:sp>
      <p:pic>
        <p:nvPicPr>
          <p:cNvPr id="13314" name="Picture 2" descr="http://www.codeproject.com/KB/dotnet/predictor/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11" y="2997746"/>
            <a:ext cx="3828073" cy="31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51150" y="4407418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https://en.wikipedia.org/wiki/Vanishing_gradient_problem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077395" y="6238106"/>
            <a:ext cx="5299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잠깐 다시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유행했지만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고도화된 다른 방법들을 능가하지 못했습니다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42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심층 신경망</a:t>
            </a:r>
            <a:r>
              <a:rPr lang="en-US" altLang="ko-KR" sz="2800" dirty="0" smtClean="0"/>
              <a:t> (DNN : Deep Neural Network) </a:t>
            </a:r>
            <a:r>
              <a:rPr lang="en-US" altLang="ko-KR" sz="2400" dirty="0" smtClean="0"/>
              <a:t>2010~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4077866"/>
            <a:ext cx="10968514" cy="23146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 smtClean="0"/>
          </a:p>
          <a:p>
            <a:r>
              <a:rPr lang="ko-KR" altLang="en-US" sz="3200" dirty="0" smtClean="0"/>
              <a:t>여러 층을 효율적으로 학습 시킬 수 있는 방법들이 등장</a:t>
            </a:r>
            <a:r>
              <a:rPr lang="en-US" altLang="ko-KR" sz="3200" dirty="0" smtClean="0"/>
              <a:t>!</a:t>
            </a:r>
          </a:p>
          <a:p>
            <a:r>
              <a:rPr lang="ko-KR" altLang="en-US" sz="3200" dirty="0" err="1" smtClean="0"/>
              <a:t>빡세게</a:t>
            </a:r>
            <a:r>
              <a:rPr lang="ko-KR" altLang="en-US" sz="3200" dirty="0" smtClean="0"/>
              <a:t> 학습 돌릴 수 있는 방대한 트레이닝 데이터와</a:t>
            </a:r>
            <a:endParaRPr lang="en-US" altLang="ko-KR" sz="3200" dirty="0" smtClean="0"/>
          </a:p>
          <a:p>
            <a:r>
              <a:rPr lang="ko-KR" altLang="en-US" sz="3200" dirty="0" smtClean="0"/>
              <a:t>초 빠른 성능의 컴퓨터 </a:t>
            </a:r>
            <a:r>
              <a:rPr lang="en-US" altLang="ko-KR" sz="3200" dirty="0" smtClean="0"/>
              <a:t>(GPU)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3" y="2277666"/>
            <a:ext cx="10968514" cy="1953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1891" y="227766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전처리도</a:t>
            </a:r>
            <a:r>
              <a:rPr lang="en-US" altLang="ko-KR" sz="2400" dirty="0" smtClean="0"/>
              <a:t> </a:t>
            </a:r>
            <a:r>
              <a:rPr lang="ko-KR" altLang="en-US" sz="2400" smtClean="0"/>
              <a:t>필요가 없다</a:t>
            </a:r>
            <a:r>
              <a:rPr lang="en-US" altLang="ko-KR" sz="2400" dirty="0" smtClean="0"/>
              <a:t>!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574435" y="1661532"/>
            <a:ext cx="854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그러나</a:t>
            </a:r>
            <a:r>
              <a:rPr lang="en-US" altLang="ko-KR" sz="2000" dirty="0" smtClean="0"/>
              <a:t>  </a:t>
            </a:r>
            <a:r>
              <a:rPr lang="ko-KR" altLang="en-US" sz="2000" smtClean="0"/>
              <a:t>기존 </a:t>
            </a:r>
            <a:r>
              <a:rPr lang="ko-KR" altLang="en-US" sz="2000" dirty="0" smtClean="0"/>
              <a:t>다층 </a:t>
            </a:r>
            <a:r>
              <a:rPr lang="ko-KR" altLang="en-US" sz="2000" smtClean="0"/>
              <a:t>신경망의 한계를 </a:t>
            </a:r>
            <a:r>
              <a:rPr lang="en-US" altLang="ko-KR" sz="2000" dirty="0" smtClean="0"/>
              <a:t>2010</a:t>
            </a:r>
            <a:r>
              <a:rPr lang="ko-KR" altLang="en-US" sz="2000" smtClean="0"/>
              <a:t>년께 심층 신경망으로 돌파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17745" y="3914105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신경망 층이 깊어서 </a:t>
            </a:r>
            <a:r>
              <a:rPr lang="en-US" altLang="ko-KR" sz="1400" dirty="0" smtClean="0"/>
              <a:t>deep </a:t>
            </a:r>
            <a:r>
              <a:rPr lang="ko-KR" altLang="en-US" sz="1400" smtClean="0"/>
              <a:t>입니다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472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심층 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4869954"/>
            <a:ext cx="10968514" cy="1512884"/>
          </a:xfrm>
        </p:spPr>
        <p:txBody>
          <a:bodyPr/>
          <a:lstStyle/>
          <a:p>
            <a:r>
              <a:rPr lang="ko-KR" altLang="en-US" dirty="0" smtClean="0"/>
              <a:t>입력에 가까운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개념을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smtClean="0"/>
              <a:t>출력에</a:t>
            </a:r>
            <a:r>
              <a:rPr lang="en-US" altLang="ko-KR" dirty="0" smtClean="0"/>
              <a:t> </a:t>
            </a:r>
            <a:r>
              <a:rPr lang="ko-KR" altLang="en-US" smtClean="0"/>
              <a:t>가까운 노드는 고수준 개념을 추상화함</a:t>
            </a:r>
            <a:endParaRPr lang="en-US" altLang="ko-KR" dirty="0" smtClean="0"/>
          </a:p>
        </p:txBody>
      </p:sp>
      <p:pic>
        <p:nvPicPr>
          <p:cNvPr id="14340" name="Picture 4" descr="http://www.kdnuggets.com/wp-content/uploads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2" y="1779788"/>
            <a:ext cx="5030262" cy="30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attachment.namu.wiki/1_f7f8ce92_z773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59" y="1906081"/>
            <a:ext cx="2875879" cy="24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2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609362" y="299940"/>
            <a:ext cx="10968514" cy="1143265"/>
          </a:xfrm>
          <a:prstGeom prst="rect">
            <a:avLst/>
          </a:prstGeom>
        </p:spPr>
        <p:txBody>
          <a:bodyPr vert="horz" lIns="108832" tIns="54416" rIns="108832" bIns="54416" rtlCol="0" anchor="ctr">
            <a:normAutofit/>
          </a:bodyPr>
          <a:lstStyle>
            <a:lvl1pPr algn="l" defTabSz="1088319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결과</a:t>
            </a:r>
            <a:r>
              <a:rPr lang="en-US" altLang="ko-KR" dirty="0" smtClean="0"/>
              <a:t>,</a:t>
            </a:r>
            <a:r>
              <a:rPr lang="ko-KR" altLang="en-US"/>
              <a:t> </a:t>
            </a:r>
            <a:r>
              <a:rPr lang="ko-KR" altLang="en-US" smtClean="0"/>
              <a:t>기존 </a:t>
            </a:r>
            <a:r>
              <a:rPr lang="ko-KR" altLang="en-US" dirty="0" smtClean="0"/>
              <a:t>방법론을 다 발라버림</a:t>
            </a:r>
            <a:endParaRPr lang="ko-KR" altLang="en-US" dirty="0"/>
          </a:p>
        </p:txBody>
      </p:sp>
      <p:pic>
        <p:nvPicPr>
          <p:cNvPr id="5" name="Picture 2" descr="http://www.enlitic.com/assets/img/tech/image_net_competition_accura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8" y="1510817"/>
            <a:ext cx="9206987" cy="50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22011" y="5477956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이미지 인식 </a:t>
            </a:r>
            <a:r>
              <a:rPr lang="ko-KR" altLang="en-US" sz="2000" dirty="0" err="1" smtClean="0"/>
              <a:t>에러율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61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6" y="213622"/>
            <a:ext cx="5956035" cy="433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8" y="4629743"/>
            <a:ext cx="595603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6262329" y="1533399"/>
            <a:ext cx="571823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인간이 </a:t>
            </a:r>
            <a:r>
              <a:rPr lang="en-US" altLang="ko-KR" sz="2400" dirty="0" smtClean="0"/>
              <a:t>0.1</a:t>
            </a:r>
            <a:r>
              <a:rPr lang="ko-KR" altLang="en-US" sz="2400" dirty="0" smtClean="0"/>
              <a:t>초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뉴런이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번 동작하는 시간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이내에 할 수 있는 것이면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그게 무엇이든</a:t>
            </a:r>
            <a:r>
              <a:rPr lang="en-US" altLang="ko-KR" sz="2000" dirty="0" smtClean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컴퓨터도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단계 정도의</a:t>
            </a:r>
            <a:endParaRPr lang="en-US" altLang="ko-KR" sz="2400" dirty="0" smtClean="0"/>
          </a:p>
          <a:p>
            <a:r>
              <a:rPr lang="ko-KR" altLang="en-US" sz="2400" dirty="0" smtClean="0"/>
              <a:t>인공신경망으로 해낼 수 있다</a:t>
            </a:r>
            <a:r>
              <a:rPr lang="en-US" altLang="ko-KR" sz="2400" dirty="0" smtClean="0"/>
              <a:t>!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28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인식 이외의 분야로 확장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3" y="1600571"/>
            <a:ext cx="5390155" cy="391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9003" y="5518027"/>
            <a:ext cx="42851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음성</a:t>
            </a:r>
            <a:r>
              <a:rPr lang="en-US" altLang="ko-KR" dirty="0" smtClean="0"/>
              <a:t> </a:t>
            </a:r>
            <a:r>
              <a:rPr lang="ko-KR" altLang="en-US" smtClean="0"/>
              <a:t>인식도 급격하게 에러율 내려감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9003" y="6022082"/>
            <a:ext cx="318067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latin typeface="Noto Sans" panose="020B0502040504020204" pitchFamily="34" charset="0"/>
                <a:ea typeface="Noto Sans" panose="020B0502040504020204" pitchFamily="34" charset="0"/>
              </a:rPr>
              <a:t>http://deview.kr/2014/session?seq=26</a:t>
            </a:r>
            <a:endParaRPr lang="ko-KR" altLang="en-US" sz="1400" i="1" dirty="0">
              <a:latin typeface="Noto Sans" panose="020B050204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9167" y="4690135"/>
            <a:ext cx="461376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 smtClean="0"/>
              <a:t>AlphaGo</a:t>
            </a:r>
            <a:r>
              <a:rPr lang="en-US" altLang="ko-KR" b="1" dirty="0" smtClean="0"/>
              <a:t> </a:t>
            </a:r>
            <a:r>
              <a:rPr lang="en-US" altLang="ko-KR" sz="1800" dirty="0" smtClean="0"/>
              <a:t>(2016)</a:t>
            </a:r>
            <a:endParaRPr lang="en-US" altLang="ko-KR" dirty="0" smtClean="0"/>
          </a:p>
          <a:p>
            <a:r>
              <a:rPr lang="ko-KR" altLang="en-US" dirty="0" smtClean="0"/>
              <a:t>강화 학습으로 방대한 탐색 공간에 대한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고수준 전략을 수행할 수 있게됨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67" y="1709394"/>
            <a:ext cx="5118709" cy="28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단어 같이 입력 공간이 퍼져 있는 데이터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197075" y="1557586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고래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97075" y="2715013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망치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17973" y="2203071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4" idx="6"/>
            <a:endCxn id="6" idx="2"/>
          </p:cNvCxnSpPr>
          <p:nvPr/>
        </p:nvCxnSpPr>
        <p:spPr>
          <a:xfrm>
            <a:off x="2061171" y="1989634"/>
            <a:ext cx="1956802" cy="6454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" idx="6"/>
            <a:endCxn id="6" idx="2"/>
          </p:cNvCxnSpPr>
          <p:nvPr/>
        </p:nvCxnSpPr>
        <p:spPr>
          <a:xfrm flipV="1">
            <a:off x="2061171" y="2635119"/>
            <a:ext cx="1956802" cy="5119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97075" y="4032448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서울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9" idx="6"/>
            <a:endCxn id="6" idx="2"/>
          </p:cNvCxnSpPr>
          <p:nvPr/>
        </p:nvCxnSpPr>
        <p:spPr>
          <a:xfrm flipV="1">
            <a:off x="2061171" y="2635119"/>
            <a:ext cx="1956802" cy="18293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1197075" y="5229994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유황오리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6"/>
            <a:endCxn id="6" idx="2"/>
          </p:cNvCxnSpPr>
          <p:nvPr/>
        </p:nvCxnSpPr>
        <p:spPr>
          <a:xfrm flipV="1">
            <a:off x="2061171" y="2635119"/>
            <a:ext cx="1956802" cy="30269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77395" y="3330918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4" idx="6"/>
            <a:endCxn id="27" idx="2"/>
          </p:cNvCxnSpPr>
          <p:nvPr/>
        </p:nvCxnSpPr>
        <p:spPr>
          <a:xfrm>
            <a:off x="2061171" y="1989634"/>
            <a:ext cx="2016224" cy="177333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5" idx="6"/>
            <a:endCxn id="27" idx="2"/>
          </p:cNvCxnSpPr>
          <p:nvPr/>
        </p:nvCxnSpPr>
        <p:spPr>
          <a:xfrm>
            <a:off x="2061171" y="3147061"/>
            <a:ext cx="2016224" cy="6159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27" idx="2"/>
          </p:cNvCxnSpPr>
          <p:nvPr/>
        </p:nvCxnSpPr>
        <p:spPr>
          <a:xfrm flipV="1">
            <a:off x="2061171" y="3762966"/>
            <a:ext cx="2016224" cy="70153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6"/>
            <a:endCxn id="27" idx="2"/>
          </p:cNvCxnSpPr>
          <p:nvPr/>
        </p:nvCxnSpPr>
        <p:spPr>
          <a:xfrm flipV="1">
            <a:off x="2061171" y="3762966"/>
            <a:ext cx="2016224" cy="18990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077395" y="4581922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5" idx="6"/>
            <a:endCxn id="32" idx="2"/>
          </p:cNvCxnSpPr>
          <p:nvPr/>
        </p:nvCxnSpPr>
        <p:spPr>
          <a:xfrm>
            <a:off x="2061171" y="3147061"/>
            <a:ext cx="2016224" cy="186690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6"/>
            <a:endCxn id="32" idx="2"/>
          </p:cNvCxnSpPr>
          <p:nvPr/>
        </p:nvCxnSpPr>
        <p:spPr>
          <a:xfrm>
            <a:off x="2061171" y="4464496"/>
            <a:ext cx="2016224" cy="54947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8" idx="6"/>
            <a:endCxn id="32" idx="2"/>
          </p:cNvCxnSpPr>
          <p:nvPr/>
        </p:nvCxnSpPr>
        <p:spPr>
          <a:xfrm flipV="1">
            <a:off x="2061171" y="5013970"/>
            <a:ext cx="2016224" cy="6480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" idx="6"/>
            <a:endCxn id="32" idx="2"/>
          </p:cNvCxnSpPr>
          <p:nvPr/>
        </p:nvCxnSpPr>
        <p:spPr>
          <a:xfrm>
            <a:off x="2061171" y="1989634"/>
            <a:ext cx="2016224" cy="302433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638777" y="6238106"/>
            <a:ext cx="0" cy="4856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73139" y="6238106"/>
            <a:ext cx="62969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단어 종류 만큼의 차원이 필요</a:t>
            </a:r>
            <a:r>
              <a:rPr lang="en-US" altLang="ko-KR" dirty="0" smtClean="0"/>
              <a:t>?! </a:t>
            </a:r>
            <a:r>
              <a:rPr lang="ko-KR" altLang="en-US" sz="1400" smtClean="0"/>
              <a:t>수십만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차원에 퍼져있는 데이터</a:t>
            </a:r>
            <a:r>
              <a:rPr lang="en-US" altLang="ko-KR" sz="1400" dirty="0" smtClean="0"/>
              <a:t>?</a:t>
            </a: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93" y="2421682"/>
            <a:ext cx="3456138" cy="229352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850792" y="4778724"/>
            <a:ext cx="4055919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개념 차원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프로젝션하여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r>
              <a:rPr lang="ko-KR" altLang="en-US" sz="1600" dirty="0" smtClean="0"/>
              <a:t>주변에 출현한 단어들을 고려한 </a:t>
            </a:r>
            <a:r>
              <a:rPr lang="ko-KR" altLang="en-US" sz="1600" dirty="0" err="1" smtClean="0"/>
              <a:t>클러스터링</a:t>
            </a:r>
            <a:endParaRPr lang="en-US" altLang="ko-KR" sz="1600" dirty="0" smtClean="0"/>
          </a:p>
          <a:p>
            <a:r>
              <a:rPr lang="en-US" altLang="ko-KR" sz="1600" dirty="0" smtClean="0"/>
              <a:t>word2vec (</a:t>
            </a:r>
            <a:r>
              <a:rPr lang="ko-KR" altLang="en-US" sz="1600" dirty="0" smtClean="0"/>
              <a:t>자세한 설명은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56" y="4221882"/>
            <a:ext cx="2102007" cy="1470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7635" y="1142088"/>
            <a:ext cx="25090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Sparse input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89762" y="1600571"/>
            <a:ext cx="4188113" cy="492628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dirty="0" smtClean="0"/>
              <a:t>일반인의 인식 </a:t>
            </a:r>
            <a:r>
              <a:rPr lang="en-US" altLang="ko-KR" sz="2800" dirty="0" smtClean="0"/>
              <a:t>: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 algn="ctr">
              <a:buNone/>
            </a:pPr>
            <a:r>
              <a:rPr lang="ko-KR" altLang="en-US" b="1" dirty="0" smtClean="0"/>
              <a:t>자연어 처리가</a:t>
            </a:r>
            <a:endParaRPr lang="en-US" altLang="ko-KR" b="1" dirty="0" smtClean="0"/>
          </a:p>
          <a:p>
            <a:pPr marL="0" indent="0" algn="ctr">
              <a:buNone/>
            </a:pPr>
            <a:r>
              <a:rPr lang="ko-KR" altLang="en-US" b="1" dirty="0" smtClean="0"/>
              <a:t>가능한 인공 성격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 smtClean="0"/>
              <a:t>… </a:t>
            </a:r>
            <a:r>
              <a:rPr lang="ko-KR" altLang="en-US" sz="2400" smtClean="0"/>
              <a:t>에다가 인간 외형을 씌운 것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2" y="1600571"/>
            <a:ext cx="7017441" cy="4926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3129" y="615752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dirty="0"/>
              <a:t>A.I</a:t>
            </a:r>
            <a:r>
              <a:rPr lang="ja-JP" altLang="en-US" sz="1800" dirty="0"/>
              <a:t>が止まらな</a:t>
            </a:r>
            <a:r>
              <a:rPr lang="ja-JP" altLang="en-US" sz="1800" dirty="0" smtClean="0"/>
              <a:t>い </a:t>
            </a:r>
            <a:r>
              <a:rPr lang="en-US" altLang="ko-KR" sz="1100" dirty="0" smtClean="0"/>
              <a:t>(Ken </a:t>
            </a:r>
            <a:r>
              <a:rPr lang="en-US" altLang="ko-KR" sz="1100" dirty="0" err="1" smtClean="0"/>
              <a:t>A</a:t>
            </a:r>
            <a:r>
              <a:rPr lang="en-US" altLang="ko-KR" sz="1100" dirty="0" err="1"/>
              <a:t>k</a:t>
            </a:r>
            <a:r>
              <a:rPr lang="en-US" altLang="ko-KR" sz="1100" dirty="0" err="1" smtClean="0"/>
              <a:t>amatsu</a:t>
            </a:r>
            <a:r>
              <a:rPr lang="en-US" altLang="ko-KR" sz="1100" dirty="0" smtClean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90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to sequence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0941" y="5750600"/>
            <a:ext cx="57807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RNN / LSTM </a:t>
            </a:r>
            <a:r>
              <a:rPr lang="ko-KR" altLang="en-US" smtClean="0"/>
              <a:t>신경망 모델 사용 </a:t>
            </a:r>
            <a:r>
              <a:rPr lang="en-US" altLang="ko-KR" sz="1800" dirty="0" smtClean="0"/>
              <a:t>(</a:t>
            </a:r>
            <a:r>
              <a:rPr lang="ko-KR" altLang="en-US" sz="1800" smtClean="0"/>
              <a:t>자세한 설명은 생략</a:t>
            </a:r>
            <a:r>
              <a:rPr lang="en-US" altLang="ko-KR" sz="1800" dirty="0" smtClean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2909" y="5518026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Recurrent NN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71835" y="6092723"/>
            <a:ext cx="2313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Long Short-Term Memory</a:t>
            </a:r>
            <a:endParaRPr lang="ko-KR" altLang="en-US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3" y="1642003"/>
            <a:ext cx="4709776" cy="322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4113" y="4886242"/>
            <a:ext cx="21018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번역 </a:t>
            </a:r>
            <a:r>
              <a:rPr lang="en-US" altLang="ko-KR" sz="1800" dirty="0" smtClean="0"/>
              <a:t>(text to text)</a:t>
            </a:r>
            <a:endParaRPr lang="ko-KR" altLang="en-US" dirty="0"/>
          </a:p>
        </p:txBody>
      </p:sp>
      <p:sp>
        <p:nvSpPr>
          <p:cNvPr id="17" name="TextBox 3"/>
          <p:cNvSpPr txBox="1"/>
          <p:nvPr/>
        </p:nvSpPr>
        <p:spPr>
          <a:xfrm>
            <a:off x="5301531" y="1636707"/>
            <a:ext cx="5702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현재 </a:t>
            </a:r>
            <a:r>
              <a:rPr lang="ko-KR" altLang="en-US" sz="1800" dirty="0" err="1" smtClean="0"/>
              <a:t>구글</a:t>
            </a:r>
            <a:r>
              <a:rPr lang="ko-KR" altLang="en-US" sz="1800" dirty="0" smtClean="0"/>
              <a:t> 번역기</a:t>
            </a:r>
            <a:endParaRPr lang="en-US" altLang="ko-KR" sz="1800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 구성</a:t>
            </a:r>
            <a:r>
              <a:rPr lang="ko-KR" altLang="en-US" dirty="0"/>
              <a:t>이</a:t>
            </a:r>
            <a:r>
              <a:rPr lang="ko-KR" altLang="en-US" dirty="0" smtClean="0"/>
              <a:t>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장치</a:t>
            </a:r>
            <a:r>
              <a:rPr lang="ko-KR" altLang="en-US" dirty="0" smtClean="0"/>
              <a:t>들 사이에서의 </a:t>
            </a:r>
            <a:r>
              <a:rPr lang="ko-KR" altLang="en-US" dirty="0" smtClean="0">
                <a:solidFill>
                  <a:srgbClr val="00B0F0"/>
                </a:solidFill>
              </a:rPr>
              <a:t>다툼의 연료</a:t>
            </a:r>
            <a:r>
              <a:rPr lang="ko-KR" altLang="en-US" dirty="0" smtClean="0"/>
              <a:t>가 되고 있다</a:t>
            </a:r>
            <a:endParaRPr lang="ko-KR" altLang="en-US" dirty="0"/>
          </a:p>
        </p:txBody>
      </p:sp>
      <p:sp>
        <p:nvSpPr>
          <p:cNvPr id="18" name="TextBox 5"/>
          <p:cNvSpPr txBox="1"/>
          <p:nvPr/>
        </p:nvSpPr>
        <p:spPr>
          <a:xfrm>
            <a:off x="5301531" y="2860843"/>
            <a:ext cx="64620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/>
              <a:t>딥뉴럴넷</a:t>
            </a:r>
            <a:r>
              <a:rPr lang="ko-KR" altLang="en-US" sz="1800" dirty="0" smtClean="0"/>
              <a:t> 번역</a:t>
            </a:r>
            <a:endParaRPr lang="en-US" altLang="ko-KR" sz="1800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좌석의 구성이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비행기</a:t>
            </a:r>
            <a:r>
              <a:rPr lang="ko-KR" altLang="en-US" dirty="0" smtClean="0"/>
              <a:t>들 사이에서의 </a:t>
            </a:r>
            <a:r>
              <a:rPr lang="ko-KR" altLang="en-US" dirty="0" smtClean="0">
                <a:solidFill>
                  <a:srgbClr val="00B0F0"/>
                </a:solidFill>
              </a:rPr>
              <a:t>다툼을 벌이고 있는 분야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19" name="TextBox 6"/>
          <p:cNvSpPr txBox="1"/>
          <p:nvPr/>
        </p:nvSpPr>
        <p:spPr>
          <a:xfrm>
            <a:off x="5301531" y="4012971"/>
            <a:ext cx="5373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인간 번역</a:t>
            </a:r>
            <a:endParaRPr lang="en-US" altLang="ko-KR" sz="1800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 배치가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제트기</a:t>
            </a:r>
            <a:r>
              <a:rPr lang="ko-KR" altLang="en-US" dirty="0" smtClean="0"/>
              <a:t>들이 </a:t>
            </a:r>
            <a:r>
              <a:rPr lang="ko-KR" altLang="en-US" dirty="0" smtClean="0">
                <a:solidFill>
                  <a:srgbClr val="00B0F0"/>
                </a:solidFill>
              </a:rPr>
              <a:t>다툼을 벌이고 있는 분야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1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심층</a:t>
            </a:r>
            <a:r>
              <a:rPr lang="en-US" altLang="ko-KR" dirty="0" smtClean="0"/>
              <a:t> </a:t>
            </a:r>
            <a:r>
              <a:rPr lang="ko-KR" altLang="en-US" smtClean="0"/>
              <a:t>신경망들의 조합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" y="1629594"/>
            <a:ext cx="8362213" cy="3374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62" y="5004404"/>
            <a:ext cx="88585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이미지를 인식하는 </a:t>
            </a:r>
            <a:r>
              <a:rPr lang="en-US" altLang="ko-KR" dirty="0" smtClean="0"/>
              <a:t>DNN</a:t>
            </a:r>
            <a:r>
              <a:rPr lang="en-US" altLang="ko-KR" sz="1200" dirty="0" smtClean="0"/>
              <a:t>(Deep Neural Network)</a:t>
            </a:r>
            <a:r>
              <a:rPr lang="en-US" altLang="ko-KR" dirty="0" smtClean="0"/>
              <a:t> + </a:t>
            </a:r>
            <a:r>
              <a:rPr lang="ko-KR" altLang="en-US" smtClean="0"/>
              <a:t>설명문 작성 </a:t>
            </a:r>
            <a:r>
              <a:rPr lang="en-US" altLang="ko-KR" dirty="0" smtClean="0"/>
              <a:t>DNN</a:t>
            </a:r>
            <a:r>
              <a:rPr lang="ko-KR" altLang="en-US" smtClean="0"/>
              <a:t> </a:t>
            </a:r>
            <a:r>
              <a:rPr lang="en-US" altLang="ko-KR" sz="1800" dirty="0" smtClean="0"/>
              <a:t>(image to text)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6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/>
              <a:t>신경망들의 조합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2" y="1606128"/>
            <a:ext cx="7068433" cy="28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2" y="4465318"/>
            <a:ext cx="9084657" cy="2204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7795" y="1701602"/>
            <a:ext cx="3449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이미지를 인식한 뒤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질문을 파악하여 답을 내놓음</a:t>
            </a:r>
            <a:endParaRPr lang="en-US" altLang="ko-KR" dirty="0" smtClean="0"/>
          </a:p>
          <a:p>
            <a:r>
              <a:rPr lang="en-US" altLang="ko-KR" sz="1800" dirty="0" smtClean="0"/>
              <a:t>(Question Answering)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2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인식 성능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75" y="1600570"/>
            <a:ext cx="6134829" cy="427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6308" y="2462044"/>
            <a:ext cx="36215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/>
              <a:t>객체 인식 뿐 아니라</a:t>
            </a:r>
            <a:endParaRPr lang="en-US" altLang="ko-KR" sz="3200" b="1" dirty="0" smtClean="0"/>
          </a:p>
          <a:p>
            <a:pPr algn="ctr"/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복합적인 상황을</a:t>
            </a:r>
            <a:endParaRPr lang="en-US" altLang="ko-KR" sz="3200" b="1" dirty="0" smtClean="0"/>
          </a:p>
          <a:p>
            <a:pPr algn="ctr"/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문장으로 설명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703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최근의 인식 성능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9" y="1956601"/>
            <a:ext cx="5412249" cy="289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90" y="1953428"/>
            <a:ext cx="6264670" cy="289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3503" y="4914667"/>
            <a:ext cx="5588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/>
              <a:t>‘</a:t>
            </a:r>
            <a:r>
              <a:rPr lang="ko-KR" altLang="en-US" sz="3200" b="1" dirty="0" smtClean="0"/>
              <a:t>개념</a:t>
            </a:r>
            <a:r>
              <a:rPr lang="en-US" altLang="ko-KR" sz="3200" b="1" dirty="0" smtClean="0"/>
              <a:t>’</a:t>
            </a:r>
            <a:r>
              <a:rPr lang="ko-KR" altLang="en-US" sz="3200" b="1" dirty="0" smtClean="0"/>
              <a:t>을 일반화하여 분류하거나</a:t>
            </a:r>
            <a:endParaRPr lang="en-US" altLang="ko-KR" sz="3200" b="1" dirty="0" smtClean="0"/>
          </a:p>
          <a:p>
            <a:pPr algn="ctr"/>
            <a:endParaRPr lang="en-US" altLang="ko-KR" sz="1600" b="1" dirty="0" smtClean="0"/>
          </a:p>
          <a:p>
            <a:pPr algn="ctr"/>
            <a:r>
              <a:rPr lang="ko-KR" altLang="en-US" sz="3200" b="1" dirty="0" smtClean="0"/>
              <a:t>비일상적인 사물도 인식함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909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인간 성능을 초월하기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작년부터 뇌의 특화 부분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얼굴 인식</a:t>
            </a:r>
            <a:r>
              <a:rPr lang="en-US" altLang="ko-KR" sz="2400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성능을 능가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8422" y="6033115"/>
            <a:ext cx="10969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latin typeface="Noto Sans" panose="020B0502040504020204" pitchFamily="34" charset="0"/>
                <a:ea typeface="Noto Sans" panose="020B0502040504020204" pitchFamily="34" charset="0"/>
              </a:rPr>
              <a:t>https://research.facebook.com/publications/480567225376225/deepface-closing-the-gap-to-human-level-performance-in-face-verification/</a:t>
            </a:r>
            <a:endParaRPr lang="ko-KR" altLang="en-US" sz="1200" i="1" dirty="0">
              <a:latin typeface="Noto Sans" panose="020B050204050402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7" y="2565698"/>
            <a:ext cx="4756911" cy="130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9" y="3933850"/>
            <a:ext cx="6048672" cy="193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6" y="2709714"/>
            <a:ext cx="461007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3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23909" y="4566779"/>
            <a:ext cx="2920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/>
              <a:t>게임을</a:t>
            </a:r>
            <a:endParaRPr lang="en-US" altLang="ko-KR" sz="3600" b="1" dirty="0" smtClean="0"/>
          </a:p>
          <a:p>
            <a:pPr algn="ctr"/>
            <a:r>
              <a:rPr lang="ko-KR" altLang="en-US" sz="3600" b="1" dirty="0" smtClean="0"/>
              <a:t>스스로 배우는</a:t>
            </a:r>
            <a:endParaRPr lang="en-US" altLang="ko-KR" sz="3600" b="1" dirty="0" smtClean="0"/>
          </a:p>
          <a:p>
            <a:pPr algn="ctr"/>
            <a:r>
              <a:rPr lang="ko-KR" altLang="en-US" sz="3600" b="1" dirty="0" smtClean="0"/>
              <a:t>인공지</a:t>
            </a:r>
            <a:r>
              <a:rPr lang="ko-KR" altLang="en-US" sz="3600" b="1" dirty="0"/>
              <a:t>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1007" y="4821930"/>
            <a:ext cx="9012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latin typeface="Noto Sans" panose="020B0502040504020204" pitchFamily="34" charset="0"/>
                <a:ea typeface="Noto Sans" panose="020B0502040504020204" pitchFamily="34" charset="0"/>
              </a:rPr>
              <a:t>https://www.youtube.com/watch?v=WdhSqmO2Dy0</a:t>
            </a:r>
          </a:p>
          <a:p>
            <a:r>
              <a:rPr lang="en-US" altLang="ko-KR" sz="1400" i="1" dirty="0" smtClean="0">
                <a:latin typeface="Noto Sans" panose="020B0502040504020204" pitchFamily="34" charset="0"/>
                <a:ea typeface="Noto Sans" panose="020B0502040504020204" pitchFamily="34" charset="0"/>
              </a:rPr>
              <a:t>http</a:t>
            </a:r>
            <a:r>
              <a:rPr lang="en-US" altLang="ko-KR" sz="1400" i="1" dirty="0">
                <a:latin typeface="Noto Sans" panose="020B0502040504020204" pitchFamily="34" charset="0"/>
                <a:ea typeface="Noto Sans" panose="020B0502040504020204" pitchFamily="34" charset="0"/>
              </a:rPr>
              <a:t>://www.nature.com/nature/journal/v518/n7540/full/nature14236.html</a:t>
            </a:r>
            <a:endParaRPr lang="ko-KR" altLang="en-US" sz="1400" i="1" dirty="0">
              <a:latin typeface="Noto Sans" panose="020B050204050402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35" y="285692"/>
            <a:ext cx="3427740" cy="112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35" y="1475706"/>
            <a:ext cx="2508153" cy="30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WdhSqmO2Dy0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9973" y="285692"/>
            <a:ext cx="793688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dn.theatlantic.com/assets/media/img/posts/mu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" y="189434"/>
            <a:ext cx="336336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89649" y="207437"/>
            <a:ext cx="78488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/>
              <a:t>Elon</a:t>
            </a:r>
            <a:r>
              <a:rPr lang="en-US" altLang="ko-KR" sz="2800" b="1" dirty="0" smtClean="0"/>
              <a:t> Musk</a:t>
            </a:r>
          </a:p>
          <a:p>
            <a:r>
              <a:rPr lang="ko-KR" altLang="en-US" dirty="0" err="1" smtClean="0"/>
              <a:t>테슬라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모터스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SpaceX</a:t>
            </a:r>
            <a:r>
              <a:rPr lang="ko-KR" altLang="en-US" dirty="0" smtClean="0"/>
              <a:t> 사장</a:t>
            </a:r>
            <a:endParaRPr lang="en-US" altLang="ko-KR" dirty="0" smtClean="0"/>
          </a:p>
        </p:txBody>
      </p:sp>
      <p:pic>
        <p:nvPicPr>
          <p:cNvPr id="6" name="Picture 4" descr="Raymond Kurzweil Fantastic Voy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" y="2907541"/>
            <a:ext cx="2095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37521" y="2907541"/>
            <a:ext cx="716197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Ray Kurzweil</a:t>
            </a:r>
          </a:p>
          <a:p>
            <a:r>
              <a:rPr lang="ko-KR" altLang="en-US" dirty="0" smtClean="0"/>
              <a:t>미래학자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발명가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미국 명예의 전당</a:t>
            </a:r>
            <a:r>
              <a:rPr lang="en-US" altLang="ko-KR" sz="1600" dirty="0" smtClean="0"/>
              <a:t>)</a:t>
            </a:r>
            <a:endParaRPr lang="en-US" altLang="ko-KR" dirty="0" smtClean="0"/>
          </a:p>
          <a:p>
            <a:endParaRPr lang="en-US" altLang="ko-KR" sz="12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57" y="1418164"/>
            <a:ext cx="3756102" cy="129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34896" y="1647884"/>
            <a:ext cx="319670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인공지능 연구</a:t>
            </a:r>
            <a:r>
              <a:rPr lang="en-US" altLang="ko-KR" dirty="0" smtClean="0"/>
              <a:t> </a:t>
            </a:r>
            <a:r>
              <a:rPr lang="ko-KR" altLang="en-US" dirty="0" smtClean="0"/>
              <a:t>뿐 아니라</a:t>
            </a:r>
            <a:endParaRPr lang="en-US" altLang="ko-KR" dirty="0" smtClean="0"/>
          </a:p>
          <a:p>
            <a:r>
              <a:rPr lang="ko-KR" altLang="en-US" dirty="0" smtClean="0"/>
              <a:t>특이점에서 인류를 보호할</a:t>
            </a:r>
            <a:endParaRPr lang="en-US" altLang="ko-KR" dirty="0" smtClean="0"/>
          </a:p>
          <a:p>
            <a:r>
              <a:rPr lang="ko-KR" altLang="en-US" dirty="0" smtClean="0"/>
              <a:t>연구를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 재단에도 출연</a:t>
            </a:r>
            <a:endParaRPr lang="ko-KR" altLang="en-US" dirty="0"/>
          </a:p>
        </p:txBody>
      </p:sp>
      <p:pic>
        <p:nvPicPr>
          <p:cNvPr id="29700" name="Picture 4" descr="http://images.bwbx.io/cms/2012-12-20/tech_google52__01__630x4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21" y="3835848"/>
            <a:ext cx="2508026" cy="16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1395" y="4522981"/>
            <a:ext cx="57839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최근 인공지능 발전 상황을 보고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데려감</a:t>
            </a:r>
            <a:endParaRPr lang="en-US" altLang="ko-KR" dirty="0" smtClean="0"/>
          </a:p>
          <a:p>
            <a:r>
              <a:rPr lang="ko-KR" altLang="en-US" dirty="0" smtClean="0"/>
              <a:t>인공지능 개발 지휘</a:t>
            </a:r>
            <a:endParaRPr lang="en-US" altLang="ko-KR" dirty="0" smtClean="0"/>
          </a:p>
          <a:p>
            <a:r>
              <a:rPr lang="en-US" altLang="ko-KR" sz="1600" dirty="0" smtClean="0"/>
              <a:t>(Director </a:t>
            </a:r>
            <a:r>
              <a:rPr lang="en-US" altLang="ko-KR" sz="1600" dirty="0"/>
              <a:t>of </a:t>
            </a:r>
            <a:r>
              <a:rPr lang="en-US" altLang="ko-KR" sz="1600" dirty="0" smtClean="0"/>
              <a:t>Engineering)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6995" y="5662042"/>
            <a:ext cx="9573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특이점은 </a:t>
            </a:r>
            <a:r>
              <a:rPr lang="en-US" altLang="ko-KR" sz="2800" b="1" dirty="0" smtClean="0"/>
              <a:t>SF</a:t>
            </a:r>
            <a:r>
              <a:rPr lang="ko-KR" altLang="en-US" sz="2800" b="1" dirty="0" smtClean="0"/>
              <a:t>가 아니라 현업 일선에 있는 아저씨들이 진심으로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승부하고 있는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실현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가능성이 높은 미래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앞으로</a:t>
            </a:r>
            <a:r>
              <a:rPr lang="en-US" altLang="ko-KR" sz="2000" b="1" dirty="0" smtClean="0"/>
              <a:t> 20-30</a:t>
            </a:r>
            <a:r>
              <a:rPr lang="ko-KR" altLang="en-US" sz="2000" b="1" dirty="0" smtClean="0"/>
              <a:t>년 정도 앞</a:t>
            </a:r>
            <a:r>
              <a:rPr lang="en-US" altLang="ko-KR" sz="2000" b="1" dirty="0" smtClean="0"/>
              <a:t>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108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현실적인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보다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가까운</a:t>
            </a:r>
            <a:r>
              <a:rPr lang="en-US" altLang="ko-KR" sz="4000" dirty="0" smtClean="0"/>
              <a:t>)</a:t>
            </a:r>
            <a:r>
              <a:rPr lang="ko-KR" altLang="en-US" dirty="0" smtClean="0"/>
              <a:t> 위협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인간은 지원할 수 없습니다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1242" y="1600571"/>
            <a:ext cx="10968514" cy="49262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3" y="1961684"/>
            <a:ext cx="5826393" cy="319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66803" y="2251942"/>
            <a:ext cx="45304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요약 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인간이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인공지능에 대체되고 있음</a:t>
            </a:r>
            <a:endParaRPr lang="en-US" altLang="ko-KR" sz="2400" b="1" dirty="0" smtClean="0"/>
          </a:p>
          <a:p>
            <a:pPr algn="ctr"/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이 경향은 피할 수 없으며</a:t>
            </a:r>
            <a:endParaRPr lang="en-US" altLang="ko-KR" sz="2400" b="1" dirty="0" smtClean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smtClean="0"/>
              <a:t>대량 실업을 비롯한 사회 혼란에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대비해야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39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실제로는 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3499" y="1528563"/>
            <a:ext cx="6708392" cy="13971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입력값으로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r>
              <a:rPr lang="en-US" altLang="ko-KR" dirty="0" smtClean="0"/>
              <a:t> </a:t>
            </a:r>
            <a:r>
              <a:rPr lang="ko-KR" altLang="en-US" smtClean="0"/>
              <a:t>결과 값을 내는 함수를</a:t>
            </a:r>
            <a:r>
              <a:rPr lang="en-US" altLang="ko-KR" dirty="0" smtClean="0"/>
              <a:t> </a:t>
            </a:r>
            <a:r>
              <a:rPr lang="ko-KR" altLang="en-US" smtClean="0"/>
              <a:t>만들어 내는 것</a:t>
            </a:r>
            <a:endParaRPr lang="en-US" altLang="ko-KR" dirty="0" smtClean="0"/>
          </a:p>
        </p:txBody>
      </p:sp>
      <p:pic>
        <p:nvPicPr>
          <p:cNvPr id="2050" name="Picture 2" descr="http://doval.scripts.mit.edu/abel/08_functions/media/images/fun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1" y="1600571"/>
            <a:ext cx="4466172" cy="442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76" y="2997746"/>
            <a:ext cx="5851219" cy="1239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452" y="3882159"/>
            <a:ext cx="2554743" cy="814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976" y="4869954"/>
            <a:ext cx="5851219" cy="1076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451" y="5553832"/>
            <a:ext cx="2554743" cy="633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4964" y="4241060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하드코딩 인공지능</a:t>
            </a:r>
            <a:r>
              <a:rPr lang="en-US" altLang="ko-KR" sz="1200" dirty="0" smtClean="0"/>
              <a:t>(?)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92485" y="5950627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곱셈 인공지능</a:t>
            </a:r>
            <a:r>
              <a:rPr lang="en-US" altLang="ko-KR" sz="1200" dirty="0" smtClean="0"/>
              <a:t>(?)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520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제조업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53859" y="2080220"/>
            <a:ext cx="3531736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/>
              <a:t>쉽게 숙련시킬 수 있는</a:t>
            </a:r>
            <a:endParaRPr lang="en-US" altLang="ko-KR" sz="2800" b="1" dirty="0" smtClean="0"/>
          </a:p>
          <a:p>
            <a:pPr algn="ctr"/>
            <a:endParaRPr lang="en-US" altLang="ko-KR" sz="1200" b="1" dirty="0" smtClean="0"/>
          </a:p>
          <a:p>
            <a:pPr algn="ctr"/>
            <a:r>
              <a:rPr lang="ko-KR" altLang="en-US" sz="2800" b="1" dirty="0" smtClean="0"/>
              <a:t>다목적 로봇</a:t>
            </a:r>
            <a:endParaRPr lang="en-US" altLang="ko-KR" sz="2800" b="1" dirty="0" smtClean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2800" b="1" dirty="0" smtClean="0"/>
              <a:t>불평하지 않음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밤새 일함</a:t>
            </a:r>
            <a:endParaRPr lang="en-US" altLang="ko-KR" sz="2800" b="1" dirty="0" smtClean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2800" b="1" dirty="0" smtClean="0"/>
              <a:t>생각보다 저렴</a:t>
            </a:r>
            <a:endParaRPr lang="en-US" altLang="ko-KR" sz="2800" b="1" dirty="0" smtClean="0"/>
          </a:p>
          <a:p>
            <a:pPr algn="ctr"/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대당 </a:t>
            </a:r>
            <a:r>
              <a:rPr lang="en-US" altLang="ko-KR" sz="1800" b="1" dirty="0" smtClean="0"/>
              <a:t>2</a:t>
            </a:r>
            <a:r>
              <a:rPr lang="ko-KR" altLang="en-US" sz="1800" b="1" dirty="0" err="1" smtClean="0"/>
              <a:t>천만원대</a:t>
            </a:r>
            <a:r>
              <a:rPr lang="en-US" altLang="ko-KR" sz="1800" b="1" dirty="0" smtClean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8753" y="5848449"/>
            <a:ext cx="60928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>
                <a:latin typeface="Noto Sans" panose="020B0502040504020204" pitchFamily="34" charset="0"/>
                <a:ea typeface="Noto Sans" panose="020B0502040504020204" pitchFamily="34" charset="0"/>
              </a:rPr>
              <a:t>https://www.youtube.com/watch?v=oD9DE0HjMM4</a:t>
            </a:r>
          </a:p>
          <a:p>
            <a:r>
              <a:rPr lang="en-US" altLang="ko-KR" sz="1200" i="1" dirty="0" smtClean="0">
                <a:latin typeface="Noto Sans" panose="020B0502040504020204" pitchFamily="34" charset="0"/>
                <a:ea typeface="Noto Sans" panose="020B0502040504020204" pitchFamily="34" charset="0"/>
              </a:rPr>
              <a:t>http</a:t>
            </a:r>
            <a:r>
              <a:rPr lang="en-US" altLang="ko-KR" sz="1200" i="1" dirty="0">
                <a:latin typeface="Noto Sans" panose="020B0502040504020204" pitchFamily="34" charset="0"/>
                <a:ea typeface="Noto Sans" panose="020B0502040504020204" pitchFamily="34" charset="0"/>
              </a:rPr>
              <a:t>://www.rethinkrobotics.com/baxter/what-makes-baxter-different/</a:t>
            </a:r>
            <a:endParaRPr lang="ko-KR" altLang="en-US" sz="1200" i="1" dirty="0">
              <a:latin typeface="Noto Sans" panose="020B0502040504020204" pitchFamily="34" charset="0"/>
            </a:endParaRPr>
          </a:p>
        </p:txBody>
      </p:sp>
      <p:pic>
        <p:nvPicPr>
          <p:cNvPr id="7" name="oD9DE0HjMM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2135" y="1557586"/>
            <a:ext cx="7565883" cy="42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운송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물류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8676" name="Picture 4" descr="http://i2.cdn.turner.com/cnnnext/dam/assets/120508011400-google-car-driver-01-story-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56" y="1600571"/>
            <a:ext cx="5684220" cy="31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Google self-driving car at some red lights in Mountain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6" y="1600572"/>
            <a:ext cx="4832561" cy="321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7668" y="4941962"/>
            <a:ext cx="10990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일반 도로에서 </a:t>
            </a:r>
            <a:r>
              <a:rPr lang="en-US" altLang="ko-KR" sz="3600" b="1" dirty="0" smtClean="0"/>
              <a:t>100</a:t>
            </a:r>
            <a:r>
              <a:rPr lang="ko-KR" altLang="en-US" sz="3600" b="1" dirty="0" smtClean="0"/>
              <a:t>만 킬로 이상 무사고 주행</a:t>
            </a:r>
            <a:endParaRPr lang="en-US" altLang="ko-KR" sz="3600" b="1" dirty="0" smtClean="0"/>
          </a:p>
          <a:p>
            <a:pPr algn="ctr"/>
            <a:r>
              <a:rPr lang="ko-KR" altLang="en-US" sz="2000" b="1" dirty="0" smtClean="0"/>
              <a:t>사람이나 자전거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사고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공사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현장 자동 회피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기차 앞에 멈춤 </a:t>
            </a:r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20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운송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물류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64948" y="2184745"/>
            <a:ext cx="361188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b="1" dirty="0"/>
          </a:p>
          <a:p>
            <a:pPr algn="ctr"/>
            <a:r>
              <a:rPr lang="ko-KR" altLang="en-US" sz="3200" b="1" dirty="0" smtClean="0"/>
              <a:t>물품 분류</a:t>
            </a:r>
            <a:endParaRPr lang="en-US" altLang="ko-KR" sz="32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ko-KR" altLang="en-US" sz="3200" b="1" dirty="0" smtClean="0"/>
              <a:t>이동 경로 최적화</a:t>
            </a:r>
            <a:endParaRPr lang="en-US" altLang="ko-KR" sz="32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3200" b="1" dirty="0" smtClean="0"/>
              <a:t>아마존에서 </a:t>
            </a:r>
            <a:r>
              <a:rPr lang="ko-KR" altLang="en-US" sz="3200" b="1" dirty="0" err="1" smtClean="0"/>
              <a:t>사용중</a:t>
            </a:r>
            <a:endParaRPr lang="en-US" altLang="ko-KR" sz="3200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621011" y="5860641"/>
            <a:ext cx="4400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/>
              <a:t>https://www.youtube.com/watch?v=3UxZDJ1HiPE</a:t>
            </a:r>
          </a:p>
          <a:p>
            <a:r>
              <a:rPr lang="en-US" altLang="ko-KR" sz="1400" i="1" dirty="0" smtClean="0"/>
              <a:t>http</a:t>
            </a:r>
            <a:r>
              <a:rPr lang="en-US" altLang="ko-KR" sz="1400" i="1" dirty="0"/>
              <a:t>://www.kivasystems.com/</a:t>
            </a:r>
            <a:endParaRPr lang="ko-KR" altLang="en-US" sz="1400" i="1" dirty="0"/>
          </a:p>
        </p:txBody>
      </p:sp>
      <p:pic>
        <p:nvPicPr>
          <p:cNvPr id="6" name="3UxZDJ1HiP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0534" y="1629594"/>
            <a:ext cx="7427917" cy="41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사무직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05269" y="1921985"/>
            <a:ext cx="54088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/>
              <a:t>종이가 없어지고</a:t>
            </a:r>
            <a:endParaRPr lang="en-US" altLang="ko-KR" sz="2800" b="1" dirty="0" smtClean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2800" b="1" dirty="0" smtClean="0"/>
              <a:t>사무 자동화가 되고</a:t>
            </a:r>
            <a:endParaRPr lang="en-US" altLang="ko-KR" sz="2800" b="1" dirty="0" smtClean="0"/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2800" b="1" dirty="0" smtClean="0"/>
              <a:t>ERP, POS, </a:t>
            </a:r>
            <a:r>
              <a:rPr lang="ko-KR" altLang="en-US" sz="2800" b="1" dirty="0" err="1" smtClean="0"/>
              <a:t>스크립팅이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발전하면서</a:t>
            </a:r>
            <a:endParaRPr lang="en-US" altLang="ko-KR" sz="2800" b="1" dirty="0" smtClean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2800" b="1" dirty="0" smtClean="0"/>
              <a:t>이미 일자리가 줄어들고 있음</a:t>
            </a:r>
            <a:endParaRPr lang="en-US" altLang="ko-KR" sz="2800" b="1" dirty="0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9" y="1728074"/>
            <a:ext cx="5256584" cy="294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7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년 이내에 더 체감하게 될 것</a:t>
            </a:r>
            <a:endParaRPr lang="ko-KR" altLang="en-US" dirty="0"/>
          </a:p>
        </p:txBody>
      </p:sp>
      <p:pic>
        <p:nvPicPr>
          <p:cNvPr id="1028" name="Picture 4" descr="http://news.unn.net/news/photo/Contents/PhotoNews/20078/14/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5" y="1904999"/>
            <a:ext cx="57150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1651" y="3030993"/>
            <a:ext cx="5261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아직 대체되지 않은 대부분의 일자리는</a:t>
            </a:r>
            <a:endParaRPr lang="en-US" altLang="ko-KR" sz="2400" b="1" dirty="0" smtClean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2400" b="1" dirty="0" smtClean="0"/>
              <a:t>인간이 아직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더 저렴하기 때문일 뿐</a:t>
            </a:r>
            <a:r>
              <a:rPr lang="en-US" altLang="ko-KR" sz="2400" b="1" dirty="0" smtClean="0"/>
              <a:t>.</a:t>
            </a: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2400" b="1" dirty="0" smtClean="0"/>
              <a:t>AI</a:t>
            </a:r>
            <a:r>
              <a:rPr lang="ko-KR" altLang="en-US" sz="2400" b="1" dirty="0" smtClean="0"/>
              <a:t>와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로봇은 점점 더 저렴해지고 있다</a:t>
            </a:r>
            <a:endParaRPr lang="en-US" altLang="ko-KR" sz="2400" b="1" dirty="0" smtClean="0"/>
          </a:p>
          <a:p>
            <a:pPr algn="ctr"/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2033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어떻게 살아갈 것인가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3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기계로 대체하기 힘든 일을 한다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당분간은 인공지능으로도 처리하기 힘든 것들</a:t>
            </a:r>
            <a:endParaRPr lang="en-US" altLang="ko-KR" dirty="0" smtClean="0"/>
          </a:p>
          <a:p>
            <a:pPr lvl="1"/>
            <a:r>
              <a:rPr lang="ko-KR" altLang="en-US" sz="2800" dirty="0" smtClean="0"/>
              <a:t>상식과 전문 지식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센스가 모두 필요한 것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통합적 사고</a:t>
            </a:r>
            <a:endParaRPr lang="en-US" altLang="ko-KR" sz="2800" dirty="0" smtClean="0"/>
          </a:p>
          <a:p>
            <a:pPr lvl="1"/>
            <a:r>
              <a:rPr lang="ko-KR" altLang="en-US" sz="2800" dirty="0" smtClean="0"/>
              <a:t>인간과의 커뮤니케이션이 많이 필요한 일</a:t>
            </a:r>
            <a:endParaRPr lang="en-US" altLang="ko-KR" sz="2800" dirty="0" smtClean="0"/>
          </a:p>
          <a:p>
            <a:pPr lvl="1"/>
            <a:r>
              <a:rPr lang="ko-KR" altLang="en-US" sz="2800" dirty="0" smtClean="0"/>
              <a:t>인공지능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기계를 지휘 및 관리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프로그래밍</a:t>
            </a:r>
            <a:r>
              <a:rPr lang="en-US" altLang="ko-KR" sz="1800" dirty="0" smtClean="0"/>
              <a:t>)</a:t>
            </a:r>
            <a:r>
              <a:rPr lang="ko-KR" altLang="en-US" sz="2800" dirty="0" smtClean="0"/>
              <a:t>하는 일</a:t>
            </a:r>
            <a:endParaRPr lang="en-US" altLang="ko-KR" sz="2800" dirty="0"/>
          </a:p>
          <a:p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4509443" y="4077866"/>
            <a:ext cx="2545611" cy="2300785"/>
            <a:chOff x="4509443" y="4077866"/>
            <a:chExt cx="2545611" cy="2300785"/>
          </a:xfrm>
        </p:grpSpPr>
        <p:pic>
          <p:nvPicPr>
            <p:cNvPr id="35842" name="Picture 2" descr="http://www.jeonlado.com/gallery/files/gallery/public/10_00019_2-e-010527_youn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443" y="4077866"/>
              <a:ext cx="2545611" cy="189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019058" y="5963153"/>
              <a:ext cx="152638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태권도 사범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14617" y="4077865"/>
            <a:ext cx="2690160" cy="2309435"/>
            <a:chOff x="1114617" y="4077865"/>
            <a:chExt cx="2690160" cy="2309435"/>
          </a:xfrm>
        </p:grpSpPr>
        <p:sp>
          <p:nvSpPr>
            <p:cNvPr id="2" name="TextBox 1"/>
            <p:cNvSpPr txBox="1"/>
            <p:nvPr/>
          </p:nvSpPr>
          <p:spPr>
            <a:xfrm>
              <a:off x="1114617" y="5971802"/>
              <a:ext cx="269016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게임</a:t>
              </a:r>
              <a:r>
                <a:rPr lang="en-US" altLang="ko-KR" dirty="0"/>
                <a:t> </a:t>
              </a:r>
              <a:r>
                <a:rPr lang="ko-KR" altLang="en-US" dirty="0" smtClean="0"/>
                <a:t>및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컨텐츠</a:t>
              </a:r>
              <a:r>
                <a:rPr lang="ko-KR" altLang="en-US" dirty="0" smtClean="0"/>
                <a:t> 디자인</a:t>
              </a:r>
              <a:endParaRPr lang="ko-KR" altLang="en-US" dirty="0"/>
            </a:p>
          </p:txBody>
        </p:sp>
        <p:pic>
          <p:nvPicPr>
            <p:cNvPr id="3584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14" y="4077865"/>
              <a:ext cx="2539366" cy="188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7535620" y="4077865"/>
            <a:ext cx="2893741" cy="2309435"/>
            <a:chOff x="7535620" y="4077865"/>
            <a:chExt cx="2893741" cy="2309435"/>
          </a:xfrm>
        </p:grpSpPr>
        <p:pic>
          <p:nvPicPr>
            <p:cNvPr id="35849" name="Picture 9" descr="http://www.vision-systems.com/content/dam/VSD/online-articles/2012/01/vsdproddenso01091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795" y="4077865"/>
              <a:ext cx="2609393" cy="188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35620" y="5971802"/>
              <a:ext cx="289374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시스템 설계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78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지속적인 자기 계발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Specialist vs Generalist</a:t>
            </a:r>
          </a:p>
          <a:p>
            <a:pPr lvl="1"/>
            <a:r>
              <a:rPr lang="ko-KR" altLang="en-US" dirty="0" smtClean="0"/>
              <a:t>작업 숙련도 중요하지만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 기술 습득과 넓은 시야가 점점 더 중요해질 것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b="1" dirty="0" smtClean="0"/>
              <a:t>새로운 도구의 적극적인 수용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대체가 어려운 직업의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 경쟁상대는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보다는</a:t>
            </a:r>
            <a:r>
              <a:rPr lang="en-US" altLang="ko-KR" dirty="0"/>
              <a:t> </a:t>
            </a:r>
            <a:r>
              <a:rPr lang="en-US" altLang="ko-KR" dirty="0" smtClean="0"/>
              <a:t>AI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툴</a:t>
            </a:r>
            <a:r>
              <a:rPr lang="en-US" altLang="ko-KR" sz="2400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활용하는 다른 인간들임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73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 다음 세대는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특이점이 오면 어떻게 될 지 솔직히 답이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83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837506"/>
            <a:ext cx="10968514" cy="4926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smtClean="0"/>
              <a:t>인공지능은 더 이상 공상과학 얘기가 아님</a:t>
            </a:r>
            <a:endParaRPr lang="en-US" altLang="ko-KR" sz="4000" b="1" dirty="0" smtClean="0"/>
          </a:p>
          <a:p>
            <a:pPr marL="0" indent="0" algn="ctr">
              <a:buNone/>
            </a:pPr>
            <a:endParaRPr lang="en-US" altLang="ko-KR" sz="2800" b="1" dirty="0" smtClean="0"/>
          </a:p>
          <a:p>
            <a:pPr marL="0" indent="0" algn="ctr">
              <a:buNone/>
            </a:pPr>
            <a:r>
              <a:rPr lang="ko-KR" altLang="en-US" sz="4000" b="1" dirty="0" smtClean="0"/>
              <a:t>조만간 우리의 생업을 위협할 수 있고</a:t>
            </a:r>
            <a:endParaRPr lang="en-US" altLang="ko-KR" sz="4000" b="1" dirty="0" smtClean="0"/>
          </a:p>
          <a:p>
            <a:pPr marL="0" indent="0" algn="ctr">
              <a:buNone/>
            </a:pPr>
            <a:endParaRPr lang="en-US" altLang="ko-KR" sz="2800" b="1" dirty="0" smtClean="0"/>
          </a:p>
          <a:p>
            <a:pPr marL="0" indent="0" algn="ctr">
              <a:buNone/>
            </a:pPr>
            <a:r>
              <a:rPr lang="ko-KR" altLang="en-US" sz="4000" b="1" dirty="0" smtClean="0"/>
              <a:t>자식 세대</a:t>
            </a:r>
            <a:r>
              <a:rPr lang="ko-KR" altLang="en-US" sz="4000" b="1" dirty="0"/>
              <a:t>엔</a:t>
            </a:r>
            <a:r>
              <a:rPr lang="ko-KR" altLang="en-US" sz="4000" b="1" dirty="0" smtClean="0"/>
              <a:t> 인류의 존망을 위협할 수 있음</a:t>
            </a:r>
            <a:endParaRPr lang="en-US" altLang="ko-KR" sz="4000" b="1" dirty="0" smtClean="0"/>
          </a:p>
          <a:p>
            <a:pPr marL="0" indent="0" algn="ctr">
              <a:buNone/>
            </a:pPr>
            <a:endParaRPr lang="en-US" altLang="ko-KR" sz="2800" b="1" dirty="0"/>
          </a:p>
          <a:p>
            <a:pPr marL="0" indent="0" algn="ctr">
              <a:buNone/>
            </a:pPr>
            <a:r>
              <a:rPr lang="ko-KR" altLang="en-US" sz="4000" b="1" dirty="0" smtClean="0"/>
              <a:t>꾸준히 자기 계발하며 미래에 대비합시다</a:t>
            </a:r>
            <a:endParaRPr lang="en-US" altLang="ko-KR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3394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이런 함수는 어떻게 만들 수 있을까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3459" y="3926723"/>
            <a:ext cx="11657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nput = </a:t>
            </a:r>
            <a:endParaRPr lang="ko-KR" altLang="en-US"/>
          </a:p>
        </p:txBody>
      </p:sp>
      <p:pic>
        <p:nvPicPr>
          <p:cNvPr id="4098" name="Picture 2" descr="http://ecx.images-amazon.com/images/I/71Pv3uNFrb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55" y="2325997"/>
            <a:ext cx="2200467" cy="220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1318" y="4342221"/>
            <a:ext cx="5955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비트맵 이미지를 입력 받아 무엇인지 출력하는 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18" y="2325997"/>
            <a:ext cx="6679703" cy="18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62708" y="2349674"/>
            <a:ext cx="10359152" cy="1362390"/>
          </a:xfrm>
        </p:spPr>
        <p:txBody>
          <a:bodyPr/>
          <a:lstStyle/>
          <a:p>
            <a:pPr algn="ctr"/>
            <a:r>
              <a:rPr lang="ko-KR" altLang="en-US" sz="8800" dirty="0" smtClean="0"/>
              <a:t>감사합니</a:t>
            </a:r>
            <a:r>
              <a:rPr lang="ko-KR" altLang="en-US" sz="8800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17015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예를 들면 이렇게 해볼 수 있다</a:t>
            </a:r>
            <a:endParaRPr lang="ko-KR" altLang="en-US" dirty="0"/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147372"/>
              </p:ext>
            </p:extLst>
          </p:nvPr>
        </p:nvGraphicFramePr>
        <p:xfrm>
          <a:off x="3285307" y="2193871"/>
          <a:ext cx="1776372" cy="1776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Image" r:id="rId3" imgW="19047600" imgH="19047600" progId="Photoshop.Image.13">
                  <p:embed/>
                </p:oleObj>
              </mc:Choice>
              <mc:Fallback>
                <p:oleObj name="Image" r:id="rId3" imgW="19047600" imgH="19047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5307" y="2193871"/>
                        <a:ext cx="1776372" cy="1776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689582"/>
              </p:ext>
            </p:extLst>
          </p:nvPr>
        </p:nvGraphicFramePr>
        <p:xfrm>
          <a:off x="7874748" y="1714541"/>
          <a:ext cx="1357262" cy="8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Image" r:id="rId5" imgW="8126640" imgH="5002920" progId="Photoshop.Image.13">
                  <p:embed/>
                </p:oleObj>
              </mc:Choice>
              <mc:Fallback>
                <p:oleObj name="Image" r:id="rId5" imgW="8126640" imgH="5002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4748" y="1714541"/>
                        <a:ext cx="1357262" cy="8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885050" y="4131290"/>
            <a:ext cx="2098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윤곽선 검출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Edge Detection</a:t>
            </a:r>
            <a:endParaRPr lang="ko-KR" altLang="en-US" dirty="0"/>
          </a:p>
        </p:txBody>
      </p:sp>
      <p:pic>
        <p:nvPicPr>
          <p:cNvPr id="20" name="Picture 5" descr="http://images.clipartpanda.com/apple-20clip-20art-apple-clip-art-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77" y="2638476"/>
            <a:ext cx="820971" cy="8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ecx.images-amazon.com/images/I/71Pv3uNFrbL._SL15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8" y="2193871"/>
            <a:ext cx="1776372" cy="17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2754356" y="2890122"/>
            <a:ext cx="360040" cy="36004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4470" y="3518313"/>
            <a:ext cx="820971" cy="91437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 flipV="1">
            <a:off x="5157515" y="2092639"/>
            <a:ext cx="2379399" cy="79748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7515" y="3069754"/>
            <a:ext cx="2379399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57515" y="3250162"/>
            <a:ext cx="2379399" cy="72008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36914" y="4543684"/>
            <a:ext cx="2032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윤곽선 템플릿들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296324" y="218174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teapot</a:t>
            </a:r>
            <a:endParaRPr lang="ko-KR" altLang="en-US" sz="1800"/>
          </a:p>
        </p:txBody>
      </p:sp>
      <p:sp>
        <p:nvSpPr>
          <p:cNvPr id="34" name="TextBox 33"/>
          <p:cNvSpPr txBox="1"/>
          <p:nvPr/>
        </p:nvSpPr>
        <p:spPr>
          <a:xfrm>
            <a:off x="8772685" y="308464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apple</a:t>
            </a:r>
            <a:endParaRPr lang="ko-KR" altLang="en-US" sz="1800"/>
          </a:p>
        </p:txBody>
      </p:sp>
      <p:sp>
        <p:nvSpPr>
          <p:cNvPr id="35" name="TextBox 34"/>
          <p:cNvSpPr txBox="1"/>
          <p:nvPr/>
        </p:nvSpPr>
        <p:spPr>
          <a:xfrm>
            <a:off x="8776982" y="406335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bottle</a:t>
            </a:r>
            <a:endParaRPr lang="ko-KR" alt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4882180" y="5120648"/>
            <a:ext cx="53094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윤곽선 템플릿을 겹쳐보았을 때 얼마나 잘</a:t>
            </a:r>
            <a:endParaRPr lang="en-US" altLang="ko-KR" dirty="0" smtClean="0"/>
          </a:p>
          <a:p>
            <a:r>
              <a:rPr lang="ko-KR" altLang="en-US" dirty="0" smtClean="0"/>
              <a:t>겹치는지를 비교하여 제일 잘 겹친 것을 선택</a:t>
            </a:r>
            <a:r>
              <a:rPr lang="en-US" altLang="ko-KR" dirty="0" smtClean="0"/>
              <a:t>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80459" y="5944674"/>
            <a:ext cx="5328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30</a:t>
            </a:r>
            <a:r>
              <a:rPr lang="ko-KR" altLang="en-US" sz="2000"/>
              <a:t>년 전이었으면 이 </a:t>
            </a:r>
            <a:r>
              <a:rPr lang="ko-KR" altLang="en-US" sz="2000" smtClean="0"/>
              <a:t>것으로 </a:t>
            </a:r>
            <a:r>
              <a:rPr lang="ko-KR" altLang="en-US" sz="2000"/>
              <a:t>논문도 낼 수 </a:t>
            </a:r>
            <a:r>
              <a:rPr lang="ko-KR" altLang="en-US" sz="2000" smtClean="0"/>
              <a:t>있었음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0728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성능 올리기가 쉽지 않다</a:t>
            </a:r>
            <a:endParaRPr lang="ko-KR" altLang="en-US" dirty="0"/>
          </a:p>
        </p:txBody>
      </p:sp>
      <p:pic>
        <p:nvPicPr>
          <p:cNvPr id="8200" name="Picture 8" descr="http://www.briscoes.co.nz/productimages/magnify/1/7736_14397_261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1" y="1557586"/>
            <a:ext cx="875983" cy="87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4644" y="2018071"/>
            <a:ext cx="3073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반대로 돌아간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2" name="Picture 10" descr="http://site.englishtealeaves.com/blog/images/british-flag-tea-pot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8" y="2594721"/>
            <a:ext cx="876284" cy="76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4644" y="2941590"/>
            <a:ext cx="28200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무늬가 있는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4" name="Picture 12" descr="http://ii.worldmarket.com/fcgi-bin/iipsrv.fcgi?FIF=/images/worldmarket/source/41101_XXX_v1.tif&amp;wid=2000&amp;cvt=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" y="3518240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24644" y="3982793"/>
            <a:ext cx="3073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특이하게 생긴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6" name="Picture 14" descr="http://www.thegreenhead.com/imgs/turtle-teapo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3" y="4555955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34091" y="5022949"/>
            <a:ext cx="42370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배경과 섞여 있는 특이한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221" y="1562437"/>
            <a:ext cx="2748731" cy="20645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82173" y="3211506"/>
            <a:ext cx="10919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사람은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pic>
        <p:nvPicPr>
          <p:cNvPr id="17" name="내용 개체 틀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21" y="3823047"/>
            <a:ext cx="1872208" cy="17400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08445" y="5144251"/>
            <a:ext cx="13452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고양이는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0694" y="6342762"/>
            <a:ext cx="65527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https://www.wikiwand.com/en/Outline_of_object_recognition</a:t>
            </a:r>
          </a:p>
        </p:txBody>
      </p:sp>
      <p:sp>
        <p:nvSpPr>
          <p:cNvPr id="20" name="내용 개체 틀 8"/>
          <p:cNvSpPr txBox="1">
            <a:spLocks/>
          </p:cNvSpPr>
          <p:nvPr/>
        </p:nvSpPr>
        <p:spPr>
          <a:xfrm>
            <a:off x="741729" y="5806058"/>
            <a:ext cx="10968514" cy="568139"/>
          </a:xfrm>
          <a:prstGeom prst="rect">
            <a:avLst/>
          </a:prstGeom>
        </p:spPr>
        <p:txBody>
          <a:bodyPr vert="horz" lIns="108832" tIns="54416" rIns="108832" bIns="54416" rtlCol="0">
            <a:normAutofit/>
          </a:bodyPr>
          <a:lstStyle>
            <a:lvl1pPr marL="408120" indent="-40812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259" indent="-34010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399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558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871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87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03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19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355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dirty="0" smtClean="0"/>
              <a:t>선배들이 매우 다양한 방법을 사용해봤지만</a:t>
            </a:r>
            <a:r>
              <a:rPr lang="en-US" altLang="ko-KR" sz="2800" dirty="0" smtClean="0"/>
              <a:t>, </a:t>
            </a:r>
            <a:r>
              <a:rPr lang="ko-KR" altLang="en-US" sz="2800" smtClean="0"/>
              <a:t>은탄환은 없었다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0622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다른 분야도 제각기 다양한 알고리즘 시도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3012" y="4012242"/>
            <a:ext cx="274795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자연어 처리</a:t>
            </a:r>
            <a:endParaRPr lang="en-US" altLang="ko-KR" sz="3600" b="1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형태소 분석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구문 트리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기계</a:t>
            </a:r>
            <a:r>
              <a:rPr lang="en-US" altLang="ko-KR" sz="2000" dirty="0" smtClean="0"/>
              <a:t> </a:t>
            </a:r>
            <a:r>
              <a:rPr lang="ko-KR" altLang="en-US" sz="2000" smtClean="0"/>
              <a:t>번역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키워드 추출</a:t>
            </a:r>
            <a:endParaRPr lang="ko-KR" altLang="en-US" sz="2000" dirty="0"/>
          </a:p>
        </p:txBody>
      </p:sp>
      <p:pic>
        <p:nvPicPr>
          <p:cNvPr id="9220" name="Picture 4" descr="https://encrypted-tbn2.gstatic.com/images?q=tbn:ANd9GcTAMgtvJvJrUm07fgFcaX2bqbM1k9AZZO5wdLt3y9PPcL8FF_X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27" y="4149874"/>
            <a:ext cx="514322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3011" y="1802658"/>
            <a:ext cx="61399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음성 인식</a:t>
            </a:r>
            <a:endParaRPr lang="en-US" altLang="ko-KR" sz="3600" b="1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음성 검출</a:t>
            </a:r>
            <a:r>
              <a:rPr lang="en-US" altLang="ko-KR" sz="2000" dirty="0" smtClean="0"/>
              <a:t>, </a:t>
            </a:r>
            <a:r>
              <a:rPr lang="ko-KR" altLang="en-US" sz="2000" smtClean="0"/>
              <a:t>퓨리에 변환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각종</a:t>
            </a:r>
            <a:r>
              <a:rPr lang="en-US" altLang="ko-KR" sz="2000" dirty="0" smtClean="0"/>
              <a:t> </a:t>
            </a:r>
            <a:r>
              <a:rPr lang="ko-KR" altLang="en-US" sz="2000" smtClean="0"/>
              <a:t>음향학적 필터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음소 추출</a:t>
            </a:r>
            <a:endParaRPr lang="en-US" altLang="ko-KR" sz="2000" dirty="0" smtClean="0"/>
          </a:p>
          <a:p>
            <a:pPr marL="457200" indent="-457200">
              <a:buFontTx/>
              <a:buChar char="-"/>
            </a:pPr>
            <a:r>
              <a:rPr lang="ko-KR" altLang="en-US" sz="2000" dirty="0" smtClean="0"/>
              <a:t>은닉 </a:t>
            </a:r>
            <a:r>
              <a:rPr lang="ko-KR" altLang="en-US" sz="2000" dirty="0" err="1" smtClean="0"/>
              <a:t>마르코프</a:t>
            </a:r>
            <a:r>
              <a:rPr lang="ko-KR" altLang="en-US" sz="2000" dirty="0" smtClean="0"/>
              <a:t> 모델 </a:t>
            </a:r>
            <a:r>
              <a:rPr lang="en-US" altLang="ko-KR" sz="2000" dirty="0" smtClean="0"/>
              <a:t>(HMM)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65" y="1490968"/>
            <a:ext cx="212670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사람처럼 할 수 없을까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제각각 다른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작성하는 것이 아니라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배우면서 점점 잘하게 되는 만능 알고리즘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엔지니어가 일일이 </a:t>
            </a:r>
            <a:r>
              <a:rPr lang="ko-KR" altLang="en-US" dirty="0" err="1" smtClean="0"/>
              <a:t>튜닝하지</a:t>
            </a:r>
            <a:r>
              <a:rPr lang="ko-KR" altLang="en-US" dirty="0" smtClean="0"/>
              <a:t> 않아도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 많은 데이터들을 통해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smtClean="0"/>
              <a:t>동작을 </a:t>
            </a:r>
            <a:r>
              <a:rPr lang="ko-KR" altLang="en-US" dirty="0" smtClean="0"/>
              <a:t>스스로 구성해가며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기존에 고안했던 방법론 이상의 성능을 내었으면</a:t>
            </a:r>
            <a:r>
              <a:rPr lang="en-US" altLang="ko-KR" dirty="0" smtClean="0"/>
              <a:t>…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8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기계 학습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smtClean="0"/>
              <a:t>데이터로부터 임의의 함수를 도출해보자</a:t>
            </a:r>
            <a:r>
              <a:rPr lang="en-US" altLang="ko-KR" sz="2800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 smtClean="0"/>
              <a:t>교사 학습</a:t>
            </a:r>
            <a:r>
              <a:rPr lang="ko-KR" altLang="en-US" dirty="0" smtClean="0"/>
              <a:t> </a:t>
            </a:r>
            <a:r>
              <a:rPr lang="en-US" altLang="ko-KR" sz="2800" dirty="0" smtClean="0"/>
              <a:t>(supervised learning)</a:t>
            </a:r>
            <a:endParaRPr lang="en-US" altLang="ko-KR" dirty="0" smtClean="0"/>
          </a:p>
          <a:p>
            <a:pPr lvl="1"/>
            <a:r>
              <a:rPr lang="ko-KR" altLang="en-US" sz="2800" dirty="0" smtClean="0"/>
              <a:t>입력에 대한 </a:t>
            </a:r>
            <a:r>
              <a:rPr lang="ko-KR" altLang="en-US" sz="2800" dirty="0" err="1" smtClean="0"/>
              <a:t>정답값이</a:t>
            </a:r>
            <a:r>
              <a:rPr lang="ko-KR" altLang="en-US" sz="2800" dirty="0" smtClean="0"/>
              <a:t> 있음</a:t>
            </a:r>
            <a:r>
              <a:rPr lang="en-US" altLang="ko-KR" sz="2800" dirty="0" smtClean="0"/>
              <a:t>. </a:t>
            </a:r>
            <a:r>
              <a:rPr lang="ko-KR" altLang="en-US" sz="2800" smtClean="0"/>
              <a:t>대조하며 학습</a:t>
            </a:r>
            <a:endParaRPr lang="en-US" altLang="ko-KR" sz="2800" dirty="0" smtClean="0"/>
          </a:p>
          <a:p>
            <a:pPr lvl="1"/>
            <a:r>
              <a:rPr lang="en-US" altLang="ko-KR" sz="2000" dirty="0" err="1" smtClean="0"/>
              <a:t>backpropagation</a:t>
            </a:r>
            <a:endParaRPr lang="en-US" altLang="ko-KR" sz="2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b="1" dirty="0" err="1" smtClean="0"/>
              <a:t>비교사</a:t>
            </a:r>
            <a:r>
              <a:rPr lang="ko-KR" altLang="en-US" b="1" dirty="0" smtClean="0"/>
              <a:t> 학습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(unsupervised learning)</a:t>
            </a:r>
          </a:p>
          <a:p>
            <a:pPr lvl="1"/>
            <a:r>
              <a:rPr lang="ko-KR" altLang="en-US" sz="2800" dirty="0" smtClean="0"/>
              <a:t>정답 없이 </a:t>
            </a:r>
            <a:r>
              <a:rPr lang="ko-KR" altLang="en-US" sz="2800" dirty="0" err="1" smtClean="0"/>
              <a:t>입력값들만</a:t>
            </a:r>
            <a:r>
              <a:rPr lang="ko-KR" altLang="en-US" sz="2800" dirty="0" smtClean="0"/>
              <a:t> 주어짐</a:t>
            </a:r>
            <a:endParaRPr lang="en-US" altLang="ko-KR" sz="2800" dirty="0" smtClean="0"/>
          </a:p>
          <a:p>
            <a:pPr lvl="1"/>
            <a:r>
              <a:rPr lang="en-US" altLang="ko-KR" sz="2000" dirty="0" smtClean="0"/>
              <a:t>clustering, </a:t>
            </a:r>
            <a:r>
              <a:rPr lang="en-US" altLang="ko-KR" sz="2000" dirty="0" err="1" smtClean="0"/>
              <a:t>autoencoder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b="1" dirty="0" smtClean="0"/>
              <a:t>강화 학습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(reinforcement learning)</a:t>
            </a:r>
          </a:p>
          <a:p>
            <a:pPr lvl="1"/>
            <a:r>
              <a:rPr lang="ko-KR" altLang="en-US" sz="2800" dirty="0" err="1" smtClean="0"/>
              <a:t>입력값</a:t>
            </a:r>
            <a:r>
              <a:rPr lang="en-US" altLang="ko-KR" sz="2800" dirty="0" smtClean="0"/>
              <a:t>(</a:t>
            </a:r>
            <a:r>
              <a:rPr lang="ko-KR" altLang="en-US" sz="2800" smtClean="0"/>
              <a:t>액션</a:t>
            </a:r>
            <a:r>
              <a:rPr lang="en-US" altLang="ko-KR" sz="2800" dirty="0" smtClean="0"/>
              <a:t>)</a:t>
            </a:r>
            <a:r>
              <a:rPr lang="ko-KR" altLang="en-US" sz="2800" smtClean="0"/>
              <a:t>에 대한 평가만 주어짐</a:t>
            </a:r>
            <a:endParaRPr lang="en-US" altLang="ko-KR" sz="2800" dirty="0" smtClean="0"/>
          </a:p>
          <a:p>
            <a:pPr lvl="1"/>
            <a:r>
              <a:rPr lang="en-US" altLang="ko-KR" sz="2100" dirty="0" smtClean="0"/>
              <a:t>Q-learning</a:t>
            </a:r>
            <a:endParaRPr lang="ko-KR" altLang="en-US" sz="2100" dirty="0"/>
          </a:p>
        </p:txBody>
      </p:sp>
      <p:pic>
        <p:nvPicPr>
          <p:cNvPr id="16386" name="Picture 2" descr="http://image.slideserve.com/806512/unsupervised-learning-clustering-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59" y="2321123"/>
            <a:ext cx="2391966" cy="17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www.linuxjournal.com/files/linuxjournal.com/linuxjournal/articles/110/11038/11038f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27" y="4480457"/>
            <a:ext cx="1475099" cy="162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19725" y="3710806"/>
            <a:ext cx="13933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clustering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65827" y="6106388"/>
            <a:ext cx="1508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Q-learning</a:t>
            </a:r>
            <a:endParaRPr lang="ko-KR" altLang="en-US"/>
          </a:p>
        </p:txBody>
      </p:sp>
      <p:pic>
        <p:nvPicPr>
          <p:cNvPr id="16392" name="Picture 8" descr="https://encrypted-tbn0.gstatic.com/images?q=tbn:ANd9GcQw-PTcj8nHhTPhPUQSnXcMuD0bwQEovx44AH5fO_vTmBvKcxW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902" y="4778338"/>
            <a:ext cx="2568350" cy="13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467" y="5848552"/>
            <a:ext cx="1728192" cy="8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25806</TotalTime>
  <Words>1160</Words>
  <Application>Microsoft Office PowerPoint</Application>
  <PresentationFormat>사용자 지정</PresentationFormat>
  <Paragraphs>282</Paragraphs>
  <Slides>40</Slides>
  <Notes>4</Notes>
  <HiddenSlides>0</HiddenSlides>
  <MMClips>3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ＭＳ Ｐゴシック</vt:lpstr>
      <vt:lpstr>Noto Sans</vt:lpstr>
      <vt:lpstr>Office 테마</vt:lpstr>
      <vt:lpstr>Image</vt:lpstr>
      <vt:lpstr>딥러닝이란 무엇인가</vt:lpstr>
      <vt:lpstr>인공지능?</vt:lpstr>
      <vt:lpstr>실제로는 …</vt:lpstr>
      <vt:lpstr>이런 함수는 어떻게 만들 수 있을까?</vt:lpstr>
      <vt:lpstr>예를 들면 이렇게 해볼 수 있다</vt:lpstr>
      <vt:lpstr>성능 올리기가 쉽지 않다</vt:lpstr>
      <vt:lpstr>다른 분야도 제각기 다양한 알고리즘 시도</vt:lpstr>
      <vt:lpstr>사람처럼 할 수 없을까?</vt:lpstr>
      <vt:lpstr>기계 학습 : 데이터로부터 임의의 함수를 도출해보자!</vt:lpstr>
      <vt:lpstr>신경망 모델 (1957년에 나왔음)</vt:lpstr>
      <vt:lpstr>이것이 단층 퍼셉트론</vt:lpstr>
      <vt:lpstr>그러나 문제 발생</vt:lpstr>
      <vt:lpstr>다층 신경망 (MLP : Multi-Layer Perceptron) 1980~</vt:lpstr>
      <vt:lpstr>심층 신경망 (DNN : Deep Neural Network) 2010~</vt:lpstr>
      <vt:lpstr>심층 신경망</vt:lpstr>
      <vt:lpstr>PowerPoint 프레젠테이션</vt:lpstr>
      <vt:lpstr>PowerPoint 프레젠테이션</vt:lpstr>
      <vt:lpstr>이미지 인식 이외의 분야로 확장</vt:lpstr>
      <vt:lpstr>단어 같이 입력 공간이 퍼져 있는 데이터?</vt:lpstr>
      <vt:lpstr>Sequence to sequence</vt:lpstr>
      <vt:lpstr>심층 신경망들의 조합</vt:lpstr>
      <vt:lpstr>심층 신경망들의 조합</vt:lpstr>
      <vt:lpstr>최근의 인식 성능</vt:lpstr>
      <vt:lpstr>최근의 인식 성능</vt:lpstr>
      <vt:lpstr>인간 성능을 초월하기 시작</vt:lpstr>
      <vt:lpstr>PowerPoint 프레젠테이션</vt:lpstr>
      <vt:lpstr>PowerPoint 프레젠테이션</vt:lpstr>
      <vt:lpstr>현실적인(보다 가까운) 위협</vt:lpstr>
      <vt:lpstr>인간은 지원할 수 없습니다</vt:lpstr>
      <vt:lpstr>제조업</vt:lpstr>
      <vt:lpstr>운송 / 물류</vt:lpstr>
      <vt:lpstr>운송 / 물류</vt:lpstr>
      <vt:lpstr>사무직</vt:lpstr>
      <vt:lpstr>10년 이내에 더 체감하게 될 것</vt:lpstr>
      <vt:lpstr>어떻게 살아갈 것인가</vt:lpstr>
      <vt:lpstr>기계로 대체하기 힘든 일을 한다</vt:lpstr>
      <vt:lpstr>지속적인 자기 계발</vt:lpstr>
      <vt:lpstr>우리 다음 세대는?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김용하 [ysoya]</dc:creator>
  <cp:lastModifiedBy>Jang</cp:lastModifiedBy>
  <cp:revision>355</cp:revision>
  <cp:lastPrinted>2017-01-05T01:31:43Z</cp:lastPrinted>
  <dcterms:created xsi:type="dcterms:W3CDTF">2011-03-30T07:57:39Z</dcterms:created>
  <dcterms:modified xsi:type="dcterms:W3CDTF">2019-06-24T03:12:06Z</dcterms:modified>
</cp:coreProperties>
</file>